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43"/>
  </p:notesMasterIdLst>
  <p:sldIdLst>
    <p:sldId id="256" r:id="rId2"/>
    <p:sldId id="295" r:id="rId3"/>
    <p:sldId id="317" r:id="rId4"/>
    <p:sldId id="318" r:id="rId5"/>
    <p:sldId id="259" r:id="rId6"/>
    <p:sldId id="297" r:id="rId7"/>
    <p:sldId id="320" r:id="rId8"/>
    <p:sldId id="321" r:id="rId9"/>
    <p:sldId id="339" r:id="rId10"/>
    <p:sldId id="305" r:id="rId11"/>
    <p:sldId id="340" r:id="rId12"/>
    <p:sldId id="341" r:id="rId13"/>
    <p:sldId id="342" r:id="rId14"/>
    <p:sldId id="322" r:id="rId15"/>
    <p:sldId id="300" r:id="rId16"/>
    <p:sldId id="343" r:id="rId17"/>
    <p:sldId id="346" r:id="rId18"/>
    <p:sldId id="323" r:id="rId19"/>
    <p:sldId id="327" r:id="rId20"/>
    <p:sldId id="328" r:id="rId21"/>
    <p:sldId id="329" r:id="rId22"/>
    <p:sldId id="330" r:id="rId23"/>
    <p:sldId id="331" r:id="rId24"/>
    <p:sldId id="332" r:id="rId25"/>
    <p:sldId id="347" r:id="rId26"/>
    <p:sldId id="333" r:id="rId27"/>
    <p:sldId id="334" r:id="rId28"/>
    <p:sldId id="335" r:id="rId29"/>
    <p:sldId id="324" r:id="rId30"/>
    <p:sldId id="302" r:id="rId31"/>
    <p:sldId id="345" r:id="rId32"/>
    <p:sldId id="336" r:id="rId33"/>
    <p:sldId id="337" r:id="rId34"/>
    <p:sldId id="344" r:id="rId35"/>
    <p:sldId id="338" r:id="rId36"/>
    <p:sldId id="325" r:id="rId37"/>
    <p:sldId id="326" r:id="rId38"/>
    <p:sldId id="304" r:id="rId39"/>
    <p:sldId id="312" r:id="rId40"/>
    <p:sldId id="310" r:id="rId41"/>
    <p:sldId id="308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DM Serif Display" panose="020B0604020202020204" charset="0"/>
      <p:regular r:id="rId49"/>
      <p: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Light" panose="00000400000000000000" pitchFamily="2" charset="0"/>
      <p:regular r:id="rId55"/>
      <p:bold r:id="rId56"/>
      <p:italic r:id="rId57"/>
      <p:boldItalic r:id="rId58"/>
    </p:embeddedFont>
    <p:embeddedFont>
      <p:font typeface="Quicksand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CF634-BF82-445E-975C-3A6A0FACAB5D}">
  <a:tblStyle styleId="{2A5CF634-BF82-445E-975C-3A6A0FACAB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FE7647-697C-4ABB-AA9B-82A436A19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5018" autoAdjust="0"/>
  </p:normalViewPr>
  <p:slideViewPr>
    <p:cSldViewPr snapToGrid="0">
      <p:cViewPr varScale="1">
        <p:scale>
          <a:sx n="188" d="100"/>
          <a:sy n="188" d="100"/>
        </p:scale>
        <p:origin x="13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2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68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54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3B3CC00-6450-422F-903F-06BB19206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a-IR" dirty="0"/>
              <a:t>محدودیت در </a:t>
            </a:r>
            <a:r>
              <a:rPr lang="fa-IR" dirty="0" err="1"/>
              <a:t>حالت‌های</a:t>
            </a:r>
            <a:r>
              <a:rPr lang="fa-IR" dirty="0"/>
              <a:t> بازی قابل استفاده،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b707810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b707810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01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298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957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49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406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9CA5862-09D8-42AE-8D60-E536C1518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 DDPG</a:t>
            </a:r>
            <a:r>
              <a:rPr lang="fa-IR" dirty="0"/>
              <a:t> بهتر </a:t>
            </a:r>
            <a:r>
              <a:rPr lang="fa-IR" dirty="0" err="1"/>
              <a:t>تعم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err="1"/>
              <a:t>شبیه‌ساز</a:t>
            </a:r>
            <a:r>
              <a:rPr lang="fa-IR" dirty="0"/>
              <a:t> فوتبال دو بعدی – فوتبال از دید بالا – تمرکز روی </a:t>
            </a:r>
            <a:r>
              <a:rPr lang="fa-IR" dirty="0" err="1"/>
              <a:t>تصمیم‌گیری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4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44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76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NULL" TargetMode="External"/><Relationship Id="rId7" Type="http://schemas.openxmlformats.org/officeDocument/2006/relationships/image" Target="../media/image34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microsoft.com/office/2007/relationships/media" Target="../media/media3.mkv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1188750" y="77365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cs typeface="B Nazanin" panose="00000400000000000000" pitchFamily="2" charset="-78"/>
              </a:rPr>
              <a:t>استفاده از </a:t>
            </a:r>
            <a:r>
              <a:rPr lang="fa-IR" sz="4400" dirty="0" err="1">
                <a:solidFill>
                  <a:schemeClr val="accent6"/>
                </a:solidFill>
                <a:cs typeface="B Nazanin" panose="00000400000000000000" pitchFamily="2" charset="-78"/>
              </a:rPr>
              <a:t>يادگيري</a:t>
            </a:r>
            <a:r>
              <a:rPr lang="fa-IR" sz="4400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sz="4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تقويتي</a:t>
            </a:r>
            <a:r>
              <a:rPr lang="fa-IR" sz="4400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sz="4400" dirty="0" err="1">
                <a:cs typeface="B Nazanin" panose="00000400000000000000" pitchFamily="2" charset="-78"/>
              </a:rPr>
              <a:t>براي</a:t>
            </a:r>
            <a:r>
              <a:rPr lang="fa-IR" sz="4400" dirty="0">
                <a:cs typeface="B Nazanin" panose="00000400000000000000" pitchFamily="2" charset="-78"/>
              </a:rPr>
              <a:t> گل زدن در </a:t>
            </a:r>
            <a:r>
              <a:rPr lang="fa-IR" sz="4400" dirty="0" err="1">
                <a:solidFill>
                  <a:schemeClr val="accent6"/>
                </a:solidFill>
                <a:cs typeface="B Nazanin" panose="00000400000000000000" pitchFamily="2" charset="-78"/>
              </a:rPr>
              <a:t>موقعيت</a:t>
            </a:r>
            <a:r>
              <a:rPr lang="fa-IR" sz="4400" dirty="0">
                <a:solidFill>
                  <a:schemeClr val="accent6"/>
                </a:solidFill>
                <a:cs typeface="B Nazanin" panose="00000400000000000000" pitchFamily="2" charset="-78"/>
              </a:rPr>
              <a:t> تک به تک </a:t>
            </a:r>
            <a:r>
              <a:rPr lang="fa-IR" sz="4400" dirty="0">
                <a:cs typeface="B Nazanin" panose="00000400000000000000" pitchFamily="2" charset="-78"/>
              </a:rPr>
              <a:t>در فوتبال </a:t>
            </a:r>
            <a:endParaRPr lang="fa-IR" sz="40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C2BB2-C2FC-4045-BAF5-61CBBB683EF8}"/>
              </a:ext>
            </a:extLst>
          </p:cNvPr>
          <p:cNvSpPr txBox="1"/>
          <p:nvPr/>
        </p:nvSpPr>
        <p:spPr>
          <a:xfrm>
            <a:off x="3055571" y="2956298"/>
            <a:ext cx="3032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ارائه دهنده: </a:t>
            </a:r>
            <a:r>
              <a:rPr lang="fa-IR" sz="2000" dirty="0" err="1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آراد</a:t>
            </a:r>
            <a: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 فیروزکوهی</a:t>
            </a:r>
            <a:b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</a:br>
            <a: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استاد راهنما: دکتر احسان </a:t>
            </a:r>
            <a:r>
              <a:rPr lang="fa-IR" sz="2000" dirty="0" err="1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ناظرفرد</a:t>
            </a:r>
            <a:endParaRPr lang="fa-IR" sz="2000" dirty="0">
              <a:solidFill>
                <a:schemeClr val="bg1"/>
              </a:solidFill>
              <a:latin typeface="Quicksand"/>
              <a:cs typeface="B Nazanin" panose="00000400000000000000" pitchFamily="2" charset="-78"/>
              <a:sym typeface="Quicksand"/>
            </a:endParaRPr>
          </a:p>
          <a:p>
            <a:pPr algn="ctr" rtl="1"/>
            <a: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  <a:sym typeface="Quicksand"/>
              </a:rPr>
              <a:t>دانشگاه صنعتی امیرکبیر</a:t>
            </a:r>
          </a:p>
          <a:p>
            <a:pPr algn="ctr" rtl="1"/>
            <a:r>
              <a:rPr lang="fa-IR" sz="2000" dirty="0">
                <a:solidFill>
                  <a:schemeClr val="bg1"/>
                </a:solidFill>
                <a:latin typeface="Quicksand"/>
                <a:cs typeface="B Nazanin" panose="00000400000000000000" pitchFamily="2" charset="-78"/>
              </a:rPr>
              <a:t>اردیبهشت ۱۴۰۳</a:t>
            </a:r>
            <a:endParaRPr lang="en-US" sz="2000" dirty="0">
              <a:solidFill>
                <a:schemeClr val="bg1"/>
              </a:solidFill>
              <a:latin typeface="Quicksand"/>
              <a:cs typeface="B Nazanin" panose="00000400000000000000" pitchFamily="2" charset="-78"/>
            </a:endParaRPr>
          </a:p>
        </p:txBody>
      </p:sp>
      <p:pic>
        <p:nvPicPr>
          <p:cNvPr id="7" name="Picture 6" descr="A blue and black football ball&#10;&#10;Description automatically generated">
            <a:extLst>
              <a:ext uri="{FF2B5EF4-FFF2-40B4-BE49-F238E27FC236}">
                <a16:creationId xmlns:a16="http://schemas.microsoft.com/office/drawing/2014/main" id="{DFFE67A5-5632-7BB4-2D31-1818002D87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1" b="-11"/>
          <a:stretch/>
        </p:blipFill>
        <p:spPr>
          <a:xfrm>
            <a:off x="-606523" y="3464853"/>
            <a:ext cx="2482114" cy="248211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0A1A80-5065-4799-A645-1BD0E8844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5" y="193314"/>
            <a:ext cx="1131259" cy="116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67FED4-4D06-49C1-AD59-AF566787C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444" y="193314"/>
            <a:ext cx="1071114" cy="116067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کد پایه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ایجنت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563164" y="1480406"/>
            <a:ext cx="7389921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در دسترس عموم به صورت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متن‌باز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در سال ۲۰۱۲، توسعه‌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داده‌شده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توسط تیم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هلیوس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استخراج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ویژگی‌های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مهم.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قراردهی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قابلیت‌های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سطح بالا و استراتژیک مانند آرایش بازیکنان.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حل مسائل حافظه دید.  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271843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328624" y="1864321"/>
            <a:ext cx="955922" cy="955922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۱۰</a:t>
            </a:r>
          </a:p>
        </p:txBody>
      </p:sp>
    </p:spTree>
    <p:extLst>
      <p:ext uri="{BB962C8B-B14F-4D97-AF65-F5344CB8AC3E}">
        <p14:creationId xmlns:p14="http://schemas.microsoft.com/office/powerpoint/2010/main" val="312904274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سطح‌های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رفتاری کد پایه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4074538" y="1347904"/>
            <a:ext cx="4878546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سطح پایین</a:t>
            </a:r>
            <a:endParaRPr lang="en-US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  اعمال نیرو بر توپ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  اعمال نیرو بر بدن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  چرخش با زاویه نسبی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سطح متوسط</a:t>
            </a:r>
          </a:p>
          <a:p>
            <a:pPr marL="742950" lvl="1" indent="-285750" algn="r" rtl="1">
              <a:lnSpc>
                <a:spcPct val="100000"/>
              </a:lnSpc>
              <a:buClr>
                <a:schemeClr val="accent6"/>
              </a:buClr>
              <a:buSzPct val="88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   حرکت به سمت نقطه</a:t>
            </a:r>
          </a:p>
          <a:p>
            <a:pPr lvl="1" indent="-457200" algn="r" rtl="1">
              <a:lnSpc>
                <a:spcPct val="100000"/>
              </a:lnSpc>
              <a:buClr>
                <a:schemeClr val="accent6"/>
              </a:buClr>
              <a:buSzPct val="88000"/>
              <a:buFont typeface="Wingdings" panose="05000000000000000000" pitchFamily="2" charset="2"/>
              <a:buChar char="ü"/>
            </a:pPr>
            <a:r>
              <a:rPr lang="fa-IR" sz="1500" dirty="0">
                <a:solidFill>
                  <a:schemeClr val="bg1"/>
                </a:solidFill>
                <a:cs typeface="B Nazanin" panose="00000400000000000000" pitchFamily="2" charset="-78"/>
              </a:rPr>
              <a:t>ضربه‌ زدن به توپ به سمت نقطه با سرعت معین</a:t>
            </a:r>
          </a:p>
          <a:p>
            <a:pPr lvl="1" indent="-457200" algn="r" rtl="1">
              <a:lnSpc>
                <a:spcPct val="100000"/>
              </a:lnSpc>
              <a:buClr>
                <a:schemeClr val="accent6"/>
              </a:buClr>
              <a:buSzPct val="88000"/>
              <a:buFont typeface="Wingdings" panose="05000000000000000000" pitchFamily="2" charset="2"/>
              <a:buChar char="ü"/>
            </a:pPr>
            <a:r>
              <a:rPr lang="fa-IR" sz="1500" dirty="0">
                <a:solidFill>
                  <a:schemeClr val="bg1"/>
                </a:solidFill>
                <a:cs typeface="B Nazanin" panose="00000400000000000000" pitchFamily="2" charset="-78"/>
              </a:rPr>
              <a:t>چرخش بدن به سمت نقطه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سطح بالا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پاس دادن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شوت زدن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حرکت به نقطه آرایش</a:t>
            </a:r>
          </a:p>
          <a:p>
            <a:pPr marL="800100" lvl="1" indent="-342900" algn="r" rtl="1"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چرخش گردن برای بررسی نقاط کور دید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271843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328624" y="1864321"/>
            <a:ext cx="955922" cy="955922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۱۱</a:t>
            </a:r>
          </a:p>
        </p:txBody>
      </p:sp>
    </p:spTree>
    <p:extLst>
      <p:ext uri="{BB962C8B-B14F-4D97-AF65-F5344CB8AC3E}">
        <p14:creationId xmlns:p14="http://schemas.microsoft.com/office/powerpoint/2010/main" val="331063088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حالت دید کامل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360967" y="1480406"/>
            <a:ext cx="7592118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</a:pPr>
            <a:r>
              <a:rPr lang="fa-IR" sz="1800" dirty="0">
                <a:solidFill>
                  <a:schemeClr val="bg1"/>
                </a:solidFill>
                <a:cs typeface="B Nazanin" panose="00000400000000000000" pitchFamily="2" charset="-78"/>
              </a:rPr>
              <a:t>در صورت تنظیم سرور، </a:t>
            </a:r>
            <a:r>
              <a:rPr lang="fa-IR" sz="18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می‌توان</a:t>
            </a:r>
            <a:r>
              <a:rPr lang="fa-IR" sz="1800" dirty="0">
                <a:solidFill>
                  <a:schemeClr val="bg1"/>
                </a:solidFill>
                <a:cs typeface="B Nazanin" panose="00000400000000000000" pitchFamily="2" charset="-78"/>
              </a:rPr>
              <a:t> درخواست کرد که نسخه بدون خطا و کل محیط را ارسال کند که بیشتر برای </a:t>
            </a:r>
            <a:r>
              <a:rPr lang="fa-IR" sz="1800" dirty="0" err="1">
                <a:solidFill>
                  <a:schemeClr val="bg1"/>
                </a:solidFill>
                <a:cs typeface="B Nazanin" panose="00000400000000000000" pitchFamily="2" charset="-78"/>
              </a:rPr>
              <a:t>عیب‌یابی</a:t>
            </a:r>
            <a:r>
              <a:rPr lang="fa-IR" sz="1800" dirty="0">
                <a:solidFill>
                  <a:schemeClr val="bg1"/>
                </a:solidFill>
                <a:cs typeface="B Nazanin" panose="00000400000000000000" pitchFamily="2" charset="-78"/>
              </a:rPr>
              <a:t> استفاده </a:t>
            </a:r>
            <a:r>
              <a:rPr lang="fa-IR" sz="18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می‌شود</a:t>
            </a:r>
            <a:r>
              <a:rPr lang="fa-IR" sz="1800" dirty="0">
                <a:solidFill>
                  <a:schemeClr val="bg1"/>
                </a:solidFill>
                <a:cs typeface="B Nazanin" panose="00000400000000000000" pitchFamily="2" charset="-78"/>
              </a:rPr>
              <a:t>. </a:t>
            </a: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271843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328624" y="1864321"/>
            <a:ext cx="955922" cy="955922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0313290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سرمربی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تمرینی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563164" y="1480406"/>
            <a:ext cx="7389921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می‌توان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بازی را در حالت تمرینی اجرا کرد.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در این حالت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سرمربی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حق جا به جا کردن بازیکنان و توپ، تغییر حالت بازی، و... دارد.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271843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328624" y="1864321"/>
            <a:ext cx="955922" cy="955922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۱۲</a:t>
            </a:r>
          </a:p>
        </p:txBody>
      </p:sp>
    </p:spTree>
    <p:extLst>
      <p:ext uri="{BB962C8B-B14F-4D97-AF65-F5344CB8AC3E}">
        <p14:creationId xmlns:p14="http://schemas.microsoft.com/office/powerpoint/2010/main" val="130699411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152" y="139099"/>
            <a:ext cx="6766500" cy="1567500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مروری بر 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یادگیری تقویتی</a:t>
            </a:r>
            <a:endParaRPr lang="en-US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5" y="2174591"/>
            <a:ext cx="6766500" cy="1567500"/>
          </a:xfrm>
        </p:spPr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ساختار فرآیند </a:t>
            </a:r>
            <a:r>
              <a:rPr lang="fa-IR" dirty="0" err="1">
                <a:cs typeface="B Nazanin" panose="00000400000000000000" pitchFamily="2" charset="-78"/>
              </a:rPr>
              <a:t>تصمیم‌گیری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مارکوف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یادگیری تقویتی عمیق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۱۳</a:t>
            </a:r>
            <a:endParaRPr lang="en" dirty="0"/>
          </a:p>
        </p:txBody>
      </p:sp>
      <p:pic>
        <p:nvPicPr>
          <p:cNvPr id="6" name="Picture 2" descr="Reinforcement Learning - Bird Logo - CleanPNG / KissPNG">
            <a:extLst>
              <a:ext uri="{FF2B5EF4-FFF2-40B4-BE49-F238E27FC236}">
                <a16:creationId xmlns:a16="http://schemas.microsoft.com/office/drawing/2014/main" id="{C755F26B-7009-41ED-8CF2-DB1A9E08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83" b="92500" l="10000" r="90000">
                        <a14:foregroundMark x1="48556" y1="18194" x2="48556" y2="18194"/>
                        <a14:foregroundMark x1="55556" y1="9722" x2="55556" y2="9722"/>
                        <a14:foregroundMark x1="60889" y1="12083" x2="60889" y2="12083"/>
                        <a14:foregroundMark x1="49667" y1="7222" x2="49667" y2="7222"/>
                        <a14:foregroundMark x1="45222" y1="9306" x2="45222" y2="9306"/>
                        <a14:foregroundMark x1="40222" y1="13472" x2="40222" y2="13472"/>
                        <a14:foregroundMark x1="46889" y1="41389" x2="46889" y2="41389"/>
                        <a14:foregroundMark x1="49000" y1="42083" x2="49000" y2="42083"/>
                        <a14:foregroundMark x1="41111" y1="46528" x2="41111" y2="46528"/>
                        <a14:foregroundMark x1="22667" y1="37083" x2="22667" y2="37083"/>
                        <a14:foregroundMark x1="20556" y1="39306" x2="20556" y2="39306"/>
                        <a14:foregroundMark x1="18333" y1="41806" x2="18333" y2="41806"/>
                        <a14:foregroundMark x1="18444" y1="40139" x2="18444" y2="40139"/>
                        <a14:foregroundMark x1="57778" y1="46111" x2="57778" y2="46111"/>
                        <a14:foregroundMark x1="81667" y1="43333" x2="81667" y2="43333"/>
                        <a14:foregroundMark x1="83111" y1="42639" x2="83111" y2="42639"/>
                        <a14:foregroundMark x1="83444" y1="40556" x2="83444" y2="40556"/>
                        <a14:foregroundMark x1="80000" y1="39444" x2="80000" y2="39444"/>
                        <a14:foregroundMark x1="80222" y1="42778" x2="80222" y2="42778"/>
                        <a14:foregroundMark x1="47778" y1="92500" x2="47778" y2="92500"/>
                        <a14:foregroundMark x1="22667" y1="45972" x2="22667" y2="45972"/>
                        <a14:foregroundMark x1="17667" y1="39028" x2="17667" y2="39028"/>
                        <a14:foregroundMark x1="18333" y1="38194" x2="18333" y2="38194"/>
                        <a14:foregroundMark x1="44000" y1="8056" x2="44000" y2="8056"/>
                        <a14:foregroundMark x1="44778" y1="10278" x2="44778" y2="10278"/>
                        <a14:foregroundMark x1="45000" y1="9306" x2="45000" y2="9306"/>
                        <a14:foregroundMark x1="45000" y1="9306" x2="45000" y2="9306"/>
                        <a14:foregroundMark x1="44889" y1="9306" x2="44889" y2="9306"/>
                        <a14:foregroundMark x1="44889" y1="9583" x2="44889" y2="9583"/>
                        <a14:foregroundMark x1="45000" y1="9444" x2="45000" y2="9444"/>
                        <a14:foregroundMark x1="45000" y1="9444" x2="45000" y2="9444"/>
                        <a14:foregroundMark x1="45000" y1="9444" x2="45000" y2="9444"/>
                        <a14:foregroundMark x1="45111" y1="9444" x2="45111" y2="9444"/>
                        <a14:foregroundMark x1="45000" y1="44028" x2="45000" y2="44028"/>
                        <a14:foregroundMark x1="45000" y1="43750" x2="45000" y2="43750"/>
                        <a14:foregroundMark x1="45000" y1="43889" x2="45000" y2="44722"/>
                        <a14:backgroundMark x1="45111" y1="9306" x2="45111" y2="9306"/>
                        <a14:backgroundMark x1="45333" y1="9306" x2="45333" y2="9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6" y="1973231"/>
            <a:ext cx="3659178" cy="29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4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فرآیند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تصمیم‌گیری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مارکوف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92;p1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983047" y="1307060"/>
                <a:ext cx="7970038" cy="3366589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34290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عامل و محیط</a:t>
                </a:r>
              </a:p>
              <a:p>
                <a:pPr marL="342900" indent="-342900" algn="r" rtl="1"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حالت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s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</a:t>
                </a:r>
              </a:p>
              <a:p>
                <a:pPr marL="34290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عمل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a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</a:t>
                </a:r>
              </a:p>
              <a:p>
                <a:pPr marL="34290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پاداش (</a:t>
                </a:r>
                <a:r>
                  <a:rPr lang="en-US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r</a:t>
                </a: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</a:t>
                </a:r>
              </a:p>
              <a:p>
                <a:pPr marL="342900" indent="-342900" algn="r" rtl="1"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تابع ارزش حالت: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𝑉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𝛾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+⋯</m:t>
                    </m:r>
                  </m:oMath>
                </a14:m>
                <a:endParaRPr lang="fa-IR" sz="18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342900" indent="-342900" algn="r" rtl="1"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تابع ارزش عمل: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𝑄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𝑠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𝑎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𝑠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𝑎</m:t>
                            </m:r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𝛾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𝑉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fa-IR" sz="20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342900" indent="-342900" algn="r" rtl="1"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r>
                  <a:rPr lang="fa-IR" sz="18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سیاست: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𝜋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𝑠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limLow>
                      <m:limLow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limLow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𝑎𝑟𝑔𝑚𝑎𝑥</m:t>
                        </m:r>
                      </m:e>
                      <m:lim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𝑎</m:t>
                        </m:r>
                      </m:lim>
                    </m:limLow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𝑄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𝑠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342900" indent="-342900" algn="r" rtl="1"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endParaRPr lang="fa-IR" sz="20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342900" lvl="0" indent="-342900" algn="r" rtl="1"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Font typeface="Wingdings" panose="05000000000000000000" pitchFamily="2" charset="2"/>
                  <a:buChar char="ü"/>
                </a:pPr>
                <a:endParaRPr sz="20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92" name="Google Shape;9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83047" y="1307060"/>
                <a:ext cx="7970038" cy="3366589"/>
              </a:xfrm>
              <a:prstGeom prst="rect">
                <a:avLst/>
              </a:prstGeom>
              <a:blipFill>
                <a:blip r:embed="rId3"/>
                <a:stretch>
                  <a:fillRect t="-1085" r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5" y="1273721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328624" y="2403155"/>
            <a:ext cx="938609" cy="938609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4" y="1793016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۱۴</a:t>
            </a:r>
          </a:p>
        </p:txBody>
      </p:sp>
    </p:spTree>
    <p:extLst>
      <p:ext uri="{BB962C8B-B14F-4D97-AF65-F5344CB8AC3E}">
        <p14:creationId xmlns:p14="http://schemas.microsoft.com/office/powerpoint/2010/main" val="354624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یادگیری تقویتی عمیق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5" y="1273721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328624" y="2403155"/>
            <a:ext cx="938609" cy="938609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4" y="1793016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126D4-382E-408A-B742-4771D550DC1C}"/>
              </a:ext>
            </a:extLst>
          </p:cNvPr>
          <p:cNvSpPr txBox="1"/>
          <p:nvPr/>
        </p:nvSpPr>
        <p:spPr>
          <a:xfrm>
            <a:off x="1800447" y="1346791"/>
            <a:ext cx="710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6573EB-5D7C-4FAB-8953-4AA372CCDF95}"/>
                  </a:ext>
                </a:extLst>
              </p:cNvPr>
              <p:cNvSpPr txBox="1"/>
              <p:nvPr/>
            </p:nvSpPr>
            <p:spPr>
              <a:xfrm>
                <a:off x="1190847" y="1509881"/>
                <a:ext cx="7712148" cy="3874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شبکه </a:t>
                </a: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کیو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عمیق: </a:t>
                </a: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پیش‌بینی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مقادیر 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Q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برای همه </a:t>
                </a: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عمل‌های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ممکن، و انتخاب عمل با تخمین </a:t>
                </a: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بیشینه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.</a:t>
                </a:r>
                <a:endParaRPr lang="en-US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  <a:sym typeface="Montserrat Light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  <a:sym typeface="Montserrat Light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  <a:sym typeface="Montserrat Light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  <a:sym typeface="Montserrat Light"/>
                        </a:rPr>
                        <m:t>γ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  <a:sym typeface="Montserrat Light"/>
                        </a:rPr>
                        <m:t>×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  <a:sym typeface="Montserrat Light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  <a:sym typeface="Montserrat Light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  <a:sym typeface="Montserrat Light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  <m:t>𝑄</m:t>
                          </m:r>
                        </m:e>
                      </m:func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  <a:sym typeface="Montserrat Light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  <a:sym typeface="Montserrat Light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𝐿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θ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  <a:sym typeface="Montserrat Light"/>
                </a:endParaRP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گرادیان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سیاست قطعی عمیق: استفاده از یک شبکه برای انتخاب عمل(بازیگر،</a:t>
                </a:r>
                <a:r>
                  <a:rPr lang="el-G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(</a:t>
                </a:r>
                <a:r>
                  <a:rPr lang="el-G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μ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، و یک شبکه برای تخمین ارزش عمل انتخابی (</a:t>
                </a:r>
                <a:r>
                  <a:rPr lang="fa-IR" sz="1600" dirty="0" err="1">
                    <a:solidFill>
                      <a:schemeClr val="bg1"/>
                    </a:solidFill>
                    <a:cs typeface="B Nazanin" panose="00000400000000000000" pitchFamily="2" charset="-78"/>
                  </a:rPr>
                  <a:t>نقاد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، </a:t>
                </a:r>
                <a:r>
                  <a:rPr lang="en-US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Q</a:t>
                </a:r>
                <a:r>
                  <a:rPr lang="fa-IR" sz="1600" dirty="0">
                    <a:solidFill>
                      <a:schemeClr val="bg1"/>
                    </a:solidFill>
                    <a:cs typeface="B Nazanin" panose="00000400000000000000" pitchFamily="2" charset="-78"/>
                  </a:rPr>
                  <a:t>)</a:t>
                </a:r>
                <a:endParaRPr lang="en-US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=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𝑗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γ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×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𝑄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μ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ϕ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a-IR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𝐿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ϕ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Montserrat Light"/>
                                              <a:cs typeface="B Nazanin" panose="00000400000000000000" pitchFamily="2" charset="-78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;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Montserrat Light"/>
                                          <a:cs typeface="B Nazanin" panose="00000400000000000000" pitchFamily="2" charset="-78"/>
                                        </a:rPr>
                                        <m:t>ϕ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a-IR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𝐿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θ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=−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ontserrat Light"/>
                          <a:cs typeface="B Nazanin" panose="00000400000000000000" pitchFamily="2" charset="-78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ontserrat Light"/>
                              <a:cs typeface="B Nazanin" panose="00000400000000000000" pitchFamily="2" charset="-78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μ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Montserrat Light"/>
                                      <a:cs typeface="B Nazanin" panose="00000400000000000000" pitchFamily="2" charset="-78"/>
                                    </a:rPr>
                                    <m:t>θ</m:t>
                                  </m:r>
                                </m:e>
                              </m:d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Montserrat Light"/>
                                  <a:cs typeface="B Nazanin" panose="00000400000000000000" pitchFamily="2" charset="-78"/>
                                </a:rPr>
                                <m:t>ϕ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به‌روز‌رسانی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شبکه‌ها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با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الگوریتم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نزول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گرادیان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، استفاده از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تکنیک‌های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بافر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تجربه و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شبکه‌های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هدف برای ثبات بیشتر</a:t>
                </a:r>
              </a:p>
              <a:p>
                <a:pPr marL="127000" algn="r" rtl="1">
                  <a:buClr>
                    <a:schemeClr val="accent6"/>
                  </a:buClr>
                </a:pPr>
                <a:endParaRPr lang="fa-IR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endParaRPr lang="fa-IR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:endParaRPr lang="fa-IR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6573EB-5D7C-4FAB-8953-4AA372CC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47" y="1509881"/>
                <a:ext cx="7712148" cy="3874715"/>
              </a:xfrm>
              <a:prstGeom prst="rect">
                <a:avLst/>
              </a:prstGeom>
              <a:blipFill>
                <a:blip r:embed="rId3"/>
                <a:stretch>
                  <a:fillRect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46841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یادگیری تقویتی عمیق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5" y="1273721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328624" y="2403155"/>
            <a:ext cx="938609" cy="938609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4" y="1793016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5126D4-382E-408A-B742-4771D550DC1C}"/>
              </a:ext>
            </a:extLst>
          </p:cNvPr>
          <p:cNvSpPr txBox="1"/>
          <p:nvPr/>
        </p:nvSpPr>
        <p:spPr>
          <a:xfrm>
            <a:off x="1800447" y="1346791"/>
            <a:ext cx="710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6573EB-5D7C-4FAB-8953-4AA372CCDF95}"/>
                  </a:ext>
                </a:extLst>
              </p:cNvPr>
              <p:cNvSpPr txBox="1"/>
              <p:nvPr/>
            </p:nvSpPr>
            <p:spPr>
              <a:xfrm>
                <a:off x="1190847" y="1509881"/>
                <a:ext cx="771214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0" algn="r" rtl="1">
                  <a:buClr>
                    <a:schemeClr val="accent6"/>
                  </a:buClr>
                </a:pPr>
                <a:endParaRPr lang="fa-IR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Montserrat Light"/>
                  <a:cs typeface="B Nazanin" panose="00000400000000000000" pitchFamily="2" charset="-78"/>
                </a:endParaRP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از آنجا که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داده‌ها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به صورت همبسته نیستند و با تغییر رفتار ممکن است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حالت‌های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قدیمی را دیگر نبینیم، از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بافر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تجربه استفاده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می‌کنیم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، که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مجموعه‌ای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ذخیره‌شده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از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ontserrat Light"/>
                        <a:cs typeface="B Nazanin" panose="00000400000000000000" pitchFamily="2" charset="-78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ontserrat Light"/>
                        <a:cs typeface="B Nazanin" panose="00000400000000000000" pitchFamily="2" charset="-78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𝑎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ontserrat Light"/>
                        <a:cs typeface="B Nazanin" panose="00000400000000000000" pitchFamily="2" charset="-78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ontserrat Light"/>
                        <a:cs typeface="B Nazanin" panose="00000400000000000000" pitchFamily="2" charset="-78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ontserrat Light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ontserrat Light"/>
                        <a:cs typeface="B Nazanin" panose="00000400000000000000" pitchFamily="2" charset="-78"/>
                      </a:rPr>
                      <m:t>&gt;</m:t>
                    </m:r>
                  </m:oMath>
                </a14:m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به طول </a:t>
                </a:r>
                <a:r>
                  <a:rPr lang="en-US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D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است.</a:t>
                </a: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در صورتی که هم برای تخمین ارزش حالت‌ بعدی (در برچسب) و هم در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پیش‌بینی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از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شبکه‌های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 اصلی استفاده کنیم، تغییرات در شبکه تاثیر شدید روی شبکه ما خواهند گذاشت. از این رو از شبکه‌‌های هدف استفاده </a:t>
                </a:r>
                <a:r>
                  <a:rPr lang="fa-IR" sz="1600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می‌کنیم</a:t>
                </a:r>
                <a:r>
                  <a:rPr lang="fa-IR" sz="16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Montserrat Light"/>
                    <a:cs typeface="B Nazanin" panose="00000400000000000000" pitchFamily="2" charset="-78"/>
                  </a:rPr>
                  <a:t>.</a:t>
                </a:r>
              </a:p>
              <a:p>
                <a:pPr marL="412750" indent="-285750" algn="r" rtl="1">
                  <a:buClr>
                    <a:schemeClr val="accent6"/>
                  </a:buClr>
                  <a:buFont typeface="Wingdings" panose="05000000000000000000" pitchFamily="2" charset="2"/>
                  <a:buChar char="q"/>
                </a:pPr>
                <a:endParaRPr lang="fa-IR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  <a:p>
                <a:pPr marL="127000" algn="r" rtl="1">
                  <a:buClr>
                    <a:schemeClr val="accent6"/>
                  </a:buClr>
                </a:pPr>
                <a:endParaRPr lang="fa-IR" sz="1600" dirty="0">
                  <a:solidFill>
                    <a:schemeClr val="bg1"/>
                  </a:solidFill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6573EB-5D7C-4FAB-8953-4AA372CCD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847" y="1509881"/>
                <a:ext cx="7712148" cy="1815882"/>
              </a:xfrm>
              <a:prstGeom prst="rect">
                <a:avLst/>
              </a:prstGeom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214903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152" y="139099"/>
            <a:ext cx="6766500" cy="1567500"/>
          </a:xfrm>
        </p:spPr>
        <p:txBody>
          <a:bodyPr/>
          <a:lstStyle/>
          <a:p>
            <a:pPr algn="r" rtl="1"/>
            <a:r>
              <a:rPr lang="fa-IR" dirty="0" err="1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پیاده‌سازی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محیط یادگیری</a:t>
            </a:r>
            <a:endParaRPr lang="en-US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5" y="2174591"/>
            <a:ext cx="6766500" cy="1567500"/>
          </a:xfrm>
        </p:spPr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بررسی </a:t>
            </a:r>
            <a:r>
              <a:rPr lang="fa-IR" dirty="0" err="1">
                <a:cs typeface="B Nazanin" panose="00000400000000000000" pitchFamily="2" charset="-78"/>
              </a:rPr>
              <a:t>زیرساخت‌های</a:t>
            </a:r>
            <a:r>
              <a:rPr lang="fa-IR" dirty="0">
                <a:cs typeface="B Nazanin" panose="00000400000000000000" pitchFamily="2" charset="-78"/>
              </a:rPr>
              <a:t> پیشین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معرفی </a:t>
            </a:r>
            <a:r>
              <a:rPr lang="fa-IR" dirty="0" err="1">
                <a:cs typeface="B Nazanin" panose="00000400000000000000" pitchFamily="2" charset="-78"/>
              </a:rPr>
              <a:t>پلتفرم</a:t>
            </a:r>
            <a:r>
              <a:rPr lang="fa-IR" dirty="0">
                <a:cs typeface="B Nazanin" panose="00000400000000000000" pitchFamily="2" charset="-78"/>
              </a:rPr>
              <a:t> جیم</a:t>
            </a:r>
          </a:p>
          <a:p>
            <a:pPr algn="r" rtl="1">
              <a:buClr>
                <a:schemeClr val="accent6"/>
              </a:buClr>
            </a:pPr>
            <a:r>
              <a:rPr lang="fa-IR" dirty="0" err="1">
                <a:cs typeface="B Nazanin" panose="00000400000000000000" pitchFamily="2" charset="-78"/>
              </a:rPr>
              <a:t>پیاده‌سازی</a:t>
            </a:r>
            <a:r>
              <a:rPr lang="fa-IR" dirty="0">
                <a:cs typeface="B Nazanin" panose="00000400000000000000" pitchFamily="2" charset="-78"/>
              </a:rPr>
              <a:t> محیط به کمک </a:t>
            </a:r>
            <a:r>
              <a:rPr lang="fa-IR" dirty="0" err="1">
                <a:cs typeface="B Nazanin" panose="00000400000000000000" pitchFamily="2" charset="-78"/>
              </a:rPr>
              <a:t>جی‌آر‌پی‌سی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طراحی پاداش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فضای حالت و عمل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۱۶</a:t>
            </a:r>
            <a:endParaRPr lang="en" dirty="0"/>
          </a:p>
        </p:txBody>
      </p:sp>
      <p:pic>
        <p:nvPicPr>
          <p:cNvPr id="7" name="Picture 6" descr="A blue and black football ball&#10;&#10;Description automatically generated">
            <a:extLst>
              <a:ext uri="{FF2B5EF4-FFF2-40B4-BE49-F238E27FC236}">
                <a16:creationId xmlns:a16="http://schemas.microsoft.com/office/drawing/2014/main" id="{FF8CF468-7A6C-433F-A776-F640B6CE05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1" b="-11"/>
          <a:stretch/>
        </p:blipFill>
        <p:spPr>
          <a:xfrm>
            <a:off x="1855324" y="3414140"/>
            <a:ext cx="845639" cy="84563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23560" name="Picture 8" descr="Robot - Free technology icons">
            <a:extLst>
              <a:ext uri="{FF2B5EF4-FFF2-40B4-BE49-F238E27FC236}">
                <a16:creationId xmlns:a16="http://schemas.microsoft.com/office/drawing/2014/main" id="{CBBFCCBE-7FD1-45B7-AB5E-243D6F5CE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3" y="1800018"/>
            <a:ext cx="2316646" cy="2316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852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راه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حل‌های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پیشین</a:t>
            </a:r>
            <a:endParaRPr sz="5400" dirty="0"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۱۷</a:t>
            </a:r>
          </a:p>
        </p:txBody>
      </p:sp>
      <p:sp>
        <p:nvSpPr>
          <p:cNvPr id="2" name="AutoShape 2" descr="Basics of Autoencoders. Autoencoders (AE) are type of… | by Deepak Birla |  Medium">
            <a:extLst>
              <a:ext uri="{FF2B5EF4-FFF2-40B4-BE49-F238E27FC236}">
                <a16:creationId xmlns:a16="http://schemas.microsoft.com/office/drawing/2014/main" id="{3680DA08-3173-4A4F-8E40-A3114E3409A2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639888" y="1481138"/>
            <a:ext cx="6954837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تهاجم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نیمه‌زمینی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1041400" lvl="1" indent="-457200" algn="r" rtl="1">
              <a:buClr>
                <a:schemeClr val="accent6"/>
              </a:buClr>
              <a:buSzPct val="88000"/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دشواری نصب</a:t>
            </a:r>
          </a:p>
          <a:p>
            <a:pPr marL="1041400" lvl="1" indent="-457200" algn="r" rtl="1">
              <a:buClr>
                <a:schemeClr val="accent6"/>
              </a:buClr>
              <a:buSzPct val="88000"/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دشواری در ایجاد تغییر در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ویژگی‌ها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و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عمل‌ها</a:t>
            </a:r>
            <a:endParaRPr lang="fa-IR" sz="14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کد پایه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پایرس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927100" lvl="1" indent="-342900" algn="r" rtl="1">
              <a:buClr>
                <a:schemeClr val="accent6"/>
              </a:buClr>
              <a:buSzPct val="88000"/>
              <a:buFont typeface="Wingdings" panose="05000000000000000000" pitchFamily="2" charset="2"/>
              <a:buChar char="v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کندی کد پایه در پردازش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داده‌های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حسگر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و استخراج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ویژگی‌ها</a:t>
            </a:r>
            <a:endParaRPr lang="fa-IR" sz="34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زیرساخت تیم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اف‌آر‌ای-یونایتد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927100" lvl="1" indent="-342900" algn="r" rtl="1">
              <a:buClr>
                <a:schemeClr val="accent6"/>
              </a:buClr>
              <a:buSzPct val="88000"/>
              <a:buFont typeface="Wingdings" panose="05000000000000000000" pitchFamily="2" charset="2"/>
              <a:buChar char="v"/>
            </a:pP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متن‌باز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نبودن</a:t>
            </a:r>
            <a:endParaRPr lang="en-US" sz="1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03597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E2A5-ECFA-41B0-8093-0E9398A8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87" y="369316"/>
            <a:ext cx="6583625" cy="749984"/>
          </a:xfrm>
          <a:noFill/>
          <a:ln>
            <a:noFill/>
          </a:ln>
          <a:effec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sz="5400" dirty="0">
                <a:cs typeface="B Nazanin" panose="00000400000000000000" pitchFamily="2" charset="-78"/>
              </a:rPr>
              <a:t>اهداف ارائه</a:t>
            </a:r>
            <a:endParaRPr lang="en-US" sz="5400" dirty="0">
              <a:cs typeface="B Nazanin" panose="00000400000000000000" pitchFamily="2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14ACD-37C1-4327-BAEC-186A89C5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49" y="1246278"/>
            <a:ext cx="6766500" cy="3237739"/>
          </a:xfrm>
        </p:spPr>
        <p:txBody>
          <a:bodyPr/>
          <a:lstStyle/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sz="1800" dirty="0">
                <a:cs typeface="B Nazanin" panose="00000400000000000000" pitchFamily="2" charset="-78"/>
              </a:rPr>
              <a:t>آشنایی با مفاهیم یادگیری تقویتی</a:t>
            </a:r>
          </a:p>
          <a:p>
            <a:pPr algn="r" rtl="1">
              <a:buClr>
                <a:schemeClr val="accent6"/>
              </a:buClr>
            </a:pPr>
            <a:r>
              <a:rPr lang="fa-IR" sz="1800" dirty="0">
                <a:cs typeface="B Nazanin" panose="00000400000000000000" pitchFamily="2" charset="-78"/>
              </a:rPr>
              <a:t>آشنایی با برخی از </a:t>
            </a:r>
            <a:r>
              <a:rPr lang="fa-IR" sz="1800" dirty="0" err="1">
                <a:cs typeface="B Nazanin" panose="00000400000000000000" pitchFamily="2" charset="-78"/>
              </a:rPr>
              <a:t>مهم‌ترین</a:t>
            </a:r>
            <a:r>
              <a:rPr lang="fa-IR" sz="1800" dirty="0">
                <a:cs typeface="B Nazanin" panose="00000400000000000000" pitchFamily="2" charset="-78"/>
              </a:rPr>
              <a:t> </a:t>
            </a:r>
            <a:r>
              <a:rPr lang="fa-IR" sz="1800" dirty="0" err="1">
                <a:cs typeface="B Nazanin" panose="00000400000000000000" pitchFamily="2" charset="-78"/>
              </a:rPr>
              <a:t>الگوریتم‌های</a:t>
            </a:r>
            <a:r>
              <a:rPr lang="fa-IR" sz="1800" dirty="0">
                <a:cs typeface="B Nazanin" panose="00000400000000000000" pitchFamily="2" charset="-78"/>
              </a:rPr>
              <a:t> یادگیری تقویتی عمیق</a:t>
            </a:r>
          </a:p>
          <a:p>
            <a:pPr algn="r" rtl="1">
              <a:buClr>
                <a:schemeClr val="accent6"/>
              </a:buClr>
            </a:pPr>
            <a:r>
              <a:rPr lang="fa-IR" sz="1800" dirty="0">
                <a:cs typeface="B Nazanin" panose="00000400000000000000" pitchFamily="2" charset="-78"/>
              </a:rPr>
              <a:t>معرفی محیط </a:t>
            </a:r>
            <a:r>
              <a:rPr lang="fa-IR" sz="1800" dirty="0" err="1">
                <a:cs typeface="B Nazanin" panose="00000400000000000000" pitchFamily="2" charset="-78"/>
              </a:rPr>
              <a:t>شبیه‌ساز</a:t>
            </a:r>
            <a:r>
              <a:rPr lang="fa-IR" sz="1800" dirty="0">
                <a:cs typeface="B Nazanin" panose="00000400000000000000" pitchFamily="2" charset="-78"/>
              </a:rPr>
              <a:t> دو بعدی فوتبال</a:t>
            </a:r>
          </a:p>
          <a:p>
            <a:pPr algn="r" rtl="1">
              <a:buClr>
                <a:schemeClr val="accent6"/>
              </a:buClr>
            </a:pPr>
            <a:r>
              <a:rPr lang="fa-IR" sz="1800" dirty="0">
                <a:cs typeface="B Nazanin" panose="00000400000000000000" pitchFamily="2" charset="-78"/>
              </a:rPr>
              <a:t>ایجاد رابط یادگیری تقویتی برای محیط تک به تک با </a:t>
            </a:r>
            <a:r>
              <a:rPr lang="fa-IR" sz="1800" dirty="0" err="1">
                <a:cs typeface="B Nazanin" panose="00000400000000000000" pitchFamily="2" charset="-78"/>
              </a:rPr>
              <a:t>دروازه‌بان</a:t>
            </a:r>
            <a:endParaRPr lang="fa-IR" sz="1800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sz="1800" dirty="0">
                <a:cs typeface="B Nazanin" panose="00000400000000000000" pitchFamily="2" charset="-78"/>
              </a:rPr>
              <a:t>ارزیابی نتایج </a:t>
            </a:r>
            <a:r>
              <a:rPr lang="fa-IR" sz="1800" dirty="0" err="1">
                <a:cs typeface="B Nazanin" panose="00000400000000000000" pitchFamily="2" charset="-78"/>
              </a:rPr>
              <a:t>الگوریتم‌ها</a:t>
            </a:r>
            <a:r>
              <a:rPr lang="fa-IR" sz="1800" dirty="0">
                <a:cs typeface="B Nazanin" panose="00000400000000000000" pitchFamily="2" charset="-78"/>
              </a:rPr>
              <a:t> و تاثیر برخی تغییرات</a:t>
            </a:r>
            <a:endParaRPr lang="en-US" sz="1800" dirty="0">
              <a:cs typeface="B Nazanin" panose="00000400000000000000" pitchFamily="2" charset="-78"/>
            </a:endParaRPr>
          </a:p>
          <a:p>
            <a:pPr algn="r" rtl="1"/>
            <a:endParaRPr lang="fa-IR" sz="1800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8316-D697-47F9-9839-EA9A75A402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۲</a:t>
            </a:r>
            <a:endParaRPr lang="en-US" dirty="0">
              <a:cs typeface="B Nazanin" panose="00000400000000000000" pitchFamily="2" charset="-78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cs typeface="B Nazanin" panose="00000400000000000000" pitchFamily="2" charset="-78"/>
            </a:endParaRPr>
          </a:p>
        </p:txBody>
      </p:sp>
      <p:grpSp>
        <p:nvGrpSpPr>
          <p:cNvPr id="5" name="Google Shape;1162;p52">
            <a:extLst>
              <a:ext uri="{FF2B5EF4-FFF2-40B4-BE49-F238E27FC236}">
                <a16:creationId xmlns:a16="http://schemas.microsoft.com/office/drawing/2014/main" id="{3A428417-83E4-4545-A85C-83C5AEFB138A}"/>
              </a:ext>
            </a:extLst>
          </p:cNvPr>
          <p:cNvGrpSpPr/>
          <p:nvPr/>
        </p:nvGrpSpPr>
        <p:grpSpPr>
          <a:xfrm>
            <a:off x="235191" y="68044"/>
            <a:ext cx="1044996" cy="1114745"/>
            <a:chOff x="9901824" y="937343"/>
            <a:chExt cx="744273" cy="793950"/>
          </a:xfrm>
        </p:grpSpPr>
        <p:grpSp>
          <p:nvGrpSpPr>
            <p:cNvPr id="6" name="Google Shape;1163;p52">
              <a:extLst>
                <a:ext uri="{FF2B5EF4-FFF2-40B4-BE49-F238E27FC236}">
                  <a16:creationId xmlns:a16="http://schemas.microsoft.com/office/drawing/2014/main" id="{25B12B29-5F7A-44B9-A9C1-8E97B82E4989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3" name="Google Shape;1164;p52">
                <a:extLst>
                  <a:ext uri="{FF2B5EF4-FFF2-40B4-BE49-F238E27FC236}">
                    <a16:creationId xmlns:a16="http://schemas.microsoft.com/office/drawing/2014/main" id="{20D84828-3AFC-441D-A295-795B038F7E2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165;p52">
                <a:extLst>
                  <a:ext uri="{FF2B5EF4-FFF2-40B4-BE49-F238E27FC236}">
                    <a16:creationId xmlns:a16="http://schemas.microsoft.com/office/drawing/2014/main" id="{63CC4358-1FE3-41D2-9262-D07A779024AA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166;p52">
                <a:extLst>
                  <a:ext uri="{FF2B5EF4-FFF2-40B4-BE49-F238E27FC236}">
                    <a16:creationId xmlns:a16="http://schemas.microsoft.com/office/drawing/2014/main" id="{7DC1EAAA-45EB-4949-AE8D-F281210F3988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167;p52">
                <a:extLst>
                  <a:ext uri="{FF2B5EF4-FFF2-40B4-BE49-F238E27FC236}">
                    <a16:creationId xmlns:a16="http://schemas.microsoft.com/office/drawing/2014/main" id="{6B660698-7316-4907-B13B-FE246940C2FE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168;p52">
                <a:extLst>
                  <a:ext uri="{FF2B5EF4-FFF2-40B4-BE49-F238E27FC236}">
                    <a16:creationId xmlns:a16="http://schemas.microsoft.com/office/drawing/2014/main" id="{AC3C7CBB-BADA-46B3-A349-96848A32A2F0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169;p52">
                <a:extLst>
                  <a:ext uri="{FF2B5EF4-FFF2-40B4-BE49-F238E27FC236}">
                    <a16:creationId xmlns:a16="http://schemas.microsoft.com/office/drawing/2014/main" id="{044E3AF7-0B75-4F07-B109-C80E651FEC7B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70;p52">
                <a:extLst>
                  <a:ext uri="{FF2B5EF4-FFF2-40B4-BE49-F238E27FC236}">
                    <a16:creationId xmlns:a16="http://schemas.microsoft.com/office/drawing/2014/main" id="{B2577A72-3DB3-4F08-A4A7-9CA3B52AEFDB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171;p52">
                <a:extLst>
                  <a:ext uri="{FF2B5EF4-FFF2-40B4-BE49-F238E27FC236}">
                    <a16:creationId xmlns:a16="http://schemas.microsoft.com/office/drawing/2014/main" id="{09B1B0F1-4B7F-4FCB-B9B6-4A921127B402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172;p52">
                <a:extLst>
                  <a:ext uri="{FF2B5EF4-FFF2-40B4-BE49-F238E27FC236}">
                    <a16:creationId xmlns:a16="http://schemas.microsoft.com/office/drawing/2014/main" id="{BDE1020A-F58A-4163-A0B5-7EB9AA5B11BD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173;p52">
                <a:extLst>
                  <a:ext uri="{FF2B5EF4-FFF2-40B4-BE49-F238E27FC236}">
                    <a16:creationId xmlns:a16="http://schemas.microsoft.com/office/drawing/2014/main" id="{1B17213B-358F-4CF8-AF6A-4EC9F9878A2E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" name="Google Shape;1174;p52">
              <a:extLst>
                <a:ext uri="{FF2B5EF4-FFF2-40B4-BE49-F238E27FC236}">
                  <a16:creationId xmlns:a16="http://schemas.microsoft.com/office/drawing/2014/main" id="{06205C98-2AE3-4A80-A878-F2FF6DD0AE78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75;p52">
              <a:extLst>
                <a:ext uri="{FF2B5EF4-FFF2-40B4-BE49-F238E27FC236}">
                  <a16:creationId xmlns:a16="http://schemas.microsoft.com/office/drawing/2014/main" id="{7D756410-BA57-4DA9-B35C-32832D9D9F72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76;p52">
              <a:extLst>
                <a:ext uri="{FF2B5EF4-FFF2-40B4-BE49-F238E27FC236}">
                  <a16:creationId xmlns:a16="http://schemas.microsoft.com/office/drawing/2014/main" id="{32B71F7A-330A-4C15-8C06-A96E299EEF1F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177;p52">
              <a:extLst>
                <a:ext uri="{FF2B5EF4-FFF2-40B4-BE49-F238E27FC236}">
                  <a16:creationId xmlns:a16="http://schemas.microsoft.com/office/drawing/2014/main" id="{9458A3D8-BEFC-4472-B338-2821F2396A3F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78;p52">
              <a:extLst>
                <a:ext uri="{FF2B5EF4-FFF2-40B4-BE49-F238E27FC236}">
                  <a16:creationId xmlns:a16="http://schemas.microsoft.com/office/drawing/2014/main" id="{C5D936CB-E832-428A-AD06-180CB8D3353F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79;p52">
              <a:extLst>
                <a:ext uri="{FF2B5EF4-FFF2-40B4-BE49-F238E27FC236}">
                  <a16:creationId xmlns:a16="http://schemas.microsoft.com/office/drawing/2014/main" id="{FC80FE7E-B25C-49A0-AB4B-09DB82AA80DE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B666C8-27F8-4700-8AF1-9A2AC44CED48}"/>
              </a:ext>
            </a:extLst>
          </p:cNvPr>
          <p:cNvCxnSpPr/>
          <p:nvPr/>
        </p:nvCxnSpPr>
        <p:spPr>
          <a:xfrm>
            <a:off x="0" y="1246278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568990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محیط جیم</a:t>
            </a:r>
            <a:endParaRPr sz="5400" dirty="0"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۱۸</a:t>
            </a:r>
          </a:p>
        </p:txBody>
      </p:sp>
      <p:sp>
        <p:nvSpPr>
          <p:cNvPr id="2" name="AutoShape 2" descr="Basics of Autoencoders. Autoencoders (AE) are type of… | by Deepak Birla |  Medium">
            <a:extLst>
              <a:ext uri="{FF2B5EF4-FFF2-40B4-BE49-F238E27FC236}">
                <a16:creationId xmlns:a16="http://schemas.microsoft.com/office/drawing/2014/main" id="{3680DA08-3173-4A4F-8E40-A3114E3409A2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639888" y="1481138"/>
            <a:ext cx="6954837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رابط استاندارد برای یادگیری تقویتی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توسعه یافته توسط شرکت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اوپن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ای‌آی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،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نگه‌داری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توسط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فاراما</a:t>
            </a:r>
            <a:endParaRPr lang="fa-IR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مجموعه‌ای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از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محیط‌های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 یادگیری تقویتی</a:t>
            </a:r>
          </a:p>
        </p:txBody>
      </p:sp>
      <p:pic>
        <p:nvPicPr>
          <p:cNvPr id="26626" name="Picture 2" descr="Getting Started With OpenAI Gym | Paperspace Blog">
            <a:extLst>
              <a:ext uri="{FF2B5EF4-FFF2-40B4-BE49-F238E27FC236}">
                <a16:creationId xmlns:a16="http://schemas.microsoft.com/office/drawing/2014/main" id="{412FA097-685C-442C-9352-81CD2822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298" y="2524863"/>
            <a:ext cx="5025814" cy="23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42763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محیط جیم</a:t>
            </a:r>
            <a:endParaRPr sz="5400" dirty="0"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۱۹</a:t>
            </a:r>
          </a:p>
        </p:txBody>
      </p:sp>
      <p:sp>
        <p:nvSpPr>
          <p:cNvPr id="2" name="AutoShape 2" descr="Basics of Autoencoders. Autoencoders (AE) are type of… | by Deepak Birla |  Medium">
            <a:extLst>
              <a:ext uri="{FF2B5EF4-FFF2-40B4-BE49-F238E27FC236}">
                <a16:creationId xmlns:a16="http://schemas.microsoft.com/office/drawing/2014/main" id="{3680DA08-3173-4A4F-8E40-A3114E3409A2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639888" y="1481138"/>
            <a:ext cx="6954837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تابع آغاز محیط: نوع و اندازه فضای حالت محیط را تنظیم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می‌کند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تابع گام برداشتن : عمل را ورودی گرفته، حالت جدید، پاداش، و اتمام محیط را پس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می‌دهد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تابع شروع مجدد: محیط را از نو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می‌سازد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تابع ترسیم: خروجی محیط را به نمایشگر منتقل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می‌کند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تابع پایان: محیط را </a:t>
            </a:r>
            <a:r>
              <a:rPr lang="fa-IR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می‌بندد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2017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کد پایه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جی‌آر‌پی‌سی</a:t>
            </a:r>
            <a:endParaRPr sz="5400" dirty="0"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۲۰</a:t>
            </a:r>
          </a:p>
        </p:txBody>
      </p:sp>
      <p:sp>
        <p:nvSpPr>
          <p:cNvPr id="2" name="AutoShape 2" descr="Basics of Autoencoders. Autoencoders (AE) are type of… | by Deepak Birla |  Medium">
            <a:extLst>
              <a:ext uri="{FF2B5EF4-FFF2-40B4-BE49-F238E27FC236}">
                <a16:creationId xmlns:a16="http://schemas.microsoft.com/office/drawing/2014/main" id="{3680DA08-3173-4A4F-8E40-A3114E3409A2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639888" y="1481138"/>
            <a:ext cx="6954837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جی‌آر‌پی‌سی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: فراخوانی تابع از راه دور مستقل از زبان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حل مشکل سرعت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پایتون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با </a:t>
            </a:r>
            <a:r>
              <a:rPr lang="fa-IR" sz="1400" dirty="0" err="1">
                <a:solidFill>
                  <a:schemeClr val="bg1"/>
                </a:solidFill>
                <a:cs typeface="B Nazanin" panose="00000400000000000000" pitchFamily="2" charset="-78"/>
              </a:rPr>
              <a:t>پیش‌پردازش</a:t>
            </a:r>
            <a:r>
              <a:rPr lang="fa-IR" sz="1400" dirty="0">
                <a:solidFill>
                  <a:schemeClr val="bg1"/>
                </a:solidFill>
                <a:cs typeface="B Nazanin" panose="00000400000000000000" pitchFamily="2" charset="-78"/>
              </a:rPr>
              <a:t> محیط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3D1FD-9E2A-401F-A740-D9ABB895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72" y="1722866"/>
            <a:ext cx="3765480" cy="31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96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ادغام با محیط جیم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340EC-D1A7-4E41-9A91-CD5DADE3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08" y="1708724"/>
            <a:ext cx="6735308" cy="248247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4462794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ادغام با محیط جیم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9DFA5-2888-4A6F-85F0-5394DDC7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487507"/>
            <a:ext cx="7541553" cy="28248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3653697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محاسبه پاداش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0EFD4-41B1-4A4D-8573-1859ED55A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596" y="1478701"/>
            <a:ext cx="4123946" cy="349284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F6F10F-01ED-4782-8AEF-B943AC7BE523}"/>
              </a:ext>
            </a:extLst>
          </p:cNvPr>
          <p:cNvSpPr txBox="1"/>
          <p:nvPr/>
        </p:nvSpPr>
        <p:spPr>
          <a:xfrm>
            <a:off x="5852160" y="1388738"/>
            <a:ext cx="329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دید کامل برای محاسبه پاداش</a:t>
            </a:r>
          </a:p>
          <a:p>
            <a:pPr marL="469900" indent="-342900" algn="r" rtl="1"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دید ناقص برای انتخاب عمل</a:t>
            </a:r>
          </a:p>
        </p:txBody>
      </p:sp>
    </p:spTree>
    <p:extLst>
      <p:ext uri="{BB962C8B-B14F-4D97-AF65-F5344CB8AC3E}">
        <p14:creationId xmlns:p14="http://schemas.microsoft.com/office/powerpoint/2010/main" val="4146016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طراحی پاداش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۲۳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188F1-DBF6-4B90-84AA-19EDFB2E31A0}"/>
              </a:ext>
            </a:extLst>
          </p:cNvPr>
          <p:cNvSpPr txBox="1"/>
          <p:nvPr/>
        </p:nvSpPr>
        <p:spPr>
          <a:xfrm>
            <a:off x="2611582" y="1388739"/>
            <a:ext cx="626225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r" rtl="1">
              <a:buClr>
                <a:schemeClr val="accent6"/>
              </a:buClr>
            </a:pP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حالت‌های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پایانی: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بیرون رفتن توپ: ۵۰۰-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گرفتن توسط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دروازه‌بان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: ۲۰۰-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اتمام زمان عامل: ۱۵۰-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گل زدن: ۱۵۰۰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fa-IR" sz="16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127000" algn="r" rtl="1">
              <a:buClr>
                <a:schemeClr val="accent6"/>
              </a:buClr>
            </a:pP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حالت‌های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واسط: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فاصله با دروازه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موقعیت توپ در راستای طولی</a:t>
            </a: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نزدیکی به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دروازه‌بان</a:t>
            </a:r>
            <a:endParaRPr lang="fa-IR" sz="16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412750" indent="-285750" algn="r" rtl="1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پاداش منفی ثابت هر گام</a:t>
            </a:r>
            <a:endParaRPr lang="fa-IR" sz="1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2662739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فضای حالت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188F1-DBF6-4B90-84AA-19EDFB2E31A0}"/>
              </a:ext>
            </a:extLst>
          </p:cNvPr>
          <p:cNvSpPr txBox="1"/>
          <p:nvPr/>
        </p:nvSpPr>
        <p:spPr>
          <a:xfrm>
            <a:off x="2611582" y="1388739"/>
            <a:ext cx="62622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r" rtl="1">
              <a:buClr>
                <a:schemeClr val="accent6"/>
              </a:buClr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۹ ویژگی: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موقعيت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قطبي</a:t>
            </a:r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بازيكن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نسبت به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مركز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دروازه،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موقعيت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دكارتي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توپ،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موقعيت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دكارتي</a:t>
            </a:r>
            <a:r>
              <a:rPr lang="en-US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دروازه‌بان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،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زاويه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نسبي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حريف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نسبت به توپ،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موقعيت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قطبي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دروازه‌بان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نسبت به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بازيكن</a:t>
            </a:r>
            <a:endParaRPr lang="fa-IR" sz="1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A40D9-28EF-47D7-97F7-10677843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723" y="2181939"/>
            <a:ext cx="5087946" cy="27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00028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فضای عمل</a:t>
            </a:r>
            <a:endParaRPr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07586" y="1346150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205901" y="2405904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288332" y="2929787"/>
            <a:ext cx="918097" cy="918097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97155" y="1865445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F188F1-DBF6-4B90-84AA-19EDFB2E31A0}"/>
              </a:ext>
            </a:extLst>
          </p:cNvPr>
          <p:cNvSpPr txBox="1"/>
          <p:nvPr/>
        </p:nvSpPr>
        <p:spPr>
          <a:xfrm>
            <a:off x="2611582" y="1388739"/>
            <a:ext cx="626225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algn="r" rtl="1">
              <a:buClr>
                <a:schemeClr val="accent6"/>
              </a:buClr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محیط جیم فقط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حالت‌هایی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که توپ قابل ضربه زدن باشد را برای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تصمیم‌گیری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دریافت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می‌کند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412750" indent="-285750" algn="r" rtl="1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در فضای پیوسته: دو بعدی، یک بعد نرمال شده زاویه ضربه و یک بعد </a:t>
            </a:r>
            <a:r>
              <a:rPr lang="fa-IR" sz="1600" dirty="0" err="1">
                <a:solidFill>
                  <a:schemeClr val="bg1"/>
                </a:solidFill>
                <a:cs typeface="B Nazanin" panose="00000400000000000000" pitchFamily="2" charset="-78"/>
              </a:rPr>
              <a:t>نرمال‌شده</a:t>
            </a: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 سرعت ضربه</a:t>
            </a:r>
          </a:p>
          <a:p>
            <a:pPr marL="412750" indent="-285750" algn="r" rtl="1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fa-IR" sz="1600" dirty="0">
                <a:solidFill>
                  <a:schemeClr val="bg1"/>
                </a:solidFill>
                <a:cs typeface="B Nazanin" panose="00000400000000000000" pitchFamily="2" charset="-78"/>
              </a:rPr>
              <a:t>در فضای گسسته: تقسیم زاویه به ۱۲ راستا به صورت یکنواخت و تقسیم قدرت به ۱۰ قدرت بین صفر تا حداکثر قدرت ضربه به صورت یکنواخت</a:t>
            </a:r>
          </a:p>
          <a:p>
            <a:pPr marL="127000" algn="r" rtl="1">
              <a:buClr>
                <a:schemeClr val="accent6"/>
              </a:buClr>
            </a:pPr>
            <a:endParaRPr lang="fa-IR" sz="14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E038E-F458-453F-BC7E-7E30FE96B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53" y="2418492"/>
            <a:ext cx="2546677" cy="23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779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152" y="139099"/>
            <a:ext cx="6766500" cy="1567500"/>
          </a:xfrm>
        </p:spPr>
        <p:txBody>
          <a:bodyPr/>
          <a:lstStyle/>
          <a:p>
            <a:pPr algn="r" rtl="1"/>
            <a:r>
              <a:rPr lang="fa-IR" dirty="0" err="1">
                <a:solidFill>
                  <a:schemeClr val="accent6"/>
                </a:solidFill>
                <a:cs typeface="B Nazanin" panose="00000400000000000000" pitchFamily="2" charset="-78"/>
              </a:rPr>
              <a:t>آزمایش‌ها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نتایج</a:t>
            </a:r>
            <a:endParaRPr lang="en-US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5" y="2174591"/>
            <a:ext cx="6766500" cy="1567500"/>
          </a:xfrm>
        </p:spPr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نتایج </a:t>
            </a:r>
            <a:r>
              <a:rPr lang="fa-IR" dirty="0" err="1">
                <a:cs typeface="B Nazanin" panose="00000400000000000000" pitchFamily="2" charset="-78"/>
              </a:rPr>
              <a:t>الگوریتم‌های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DDPG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DQN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جداسازی عمل شوت و </a:t>
            </a:r>
            <a:r>
              <a:rPr lang="fa-IR" dirty="0" err="1">
                <a:cs typeface="B Nazanin" panose="00000400000000000000" pitchFamily="2" charset="-78"/>
              </a:rPr>
              <a:t>دریبل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تغییر روش </a:t>
            </a:r>
            <a:r>
              <a:rPr lang="fa-IR" dirty="0" err="1">
                <a:cs typeface="B Nazanin" panose="00000400000000000000" pitchFamily="2" charset="-78"/>
              </a:rPr>
              <a:t>گسسته‌سازی</a:t>
            </a:r>
            <a:r>
              <a:rPr lang="fa-IR" dirty="0">
                <a:cs typeface="B Nazanin" panose="00000400000000000000" pitchFamily="2" charset="-78"/>
              </a:rPr>
              <a:t> عمل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بررسی نتایج مقابل </a:t>
            </a:r>
            <a:r>
              <a:rPr lang="fa-IR" dirty="0" err="1">
                <a:cs typeface="B Nazanin" panose="00000400000000000000" pitchFamily="2" charset="-78"/>
              </a:rPr>
              <a:t>دروازه‌بان</a:t>
            </a:r>
            <a:r>
              <a:rPr lang="fa-IR" dirty="0">
                <a:cs typeface="B Nazanin" panose="00000400000000000000" pitchFamily="2" charset="-78"/>
              </a:rPr>
              <a:t> سایر </a:t>
            </a:r>
            <a:r>
              <a:rPr lang="fa-IR" dirty="0" err="1">
                <a:cs typeface="B Nazanin" panose="00000400000000000000" pitchFamily="2" charset="-78"/>
              </a:rPr>
              <a:t>تیم‌ها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۲۶</a:t>
            </a:r>
            <a:endParaRPr lang="en" dirty="0"/>
          </a:p>
        </p:txBody>
      </p:sp>
      <p:pic>
        <p:nvPicPr>
          <p:cNvPr id="24584" name="Picture 8" descr="Computer Icons Clipboard , pencil transparent background PNG clipart |  HiClipart">
            <a:extLst>
              <a:ext uri="{FF2B5EF4-FFF2-40B4-BE49-F238E27FC236}">
                <a16:creationId xmlns:a16="http://schemas.microsoft.com/office/drawing/2014/main" id="{BBA30A59-B327-4222-A046-F574F0FA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9648" y1="35742" x2="89648" y2="35742"/>
                        <a14:foregroundMark x1="46289" y1="41992" x2="46289" y2="41992"/>
                        <a14:foregroundMark x1="42578" y1="52734" x2="42578" y2="52734"/>
                        <a14:foregroundMark x1="37109" y1="72461" x2="37109" y2="72461"/>
                        <a14:foregroundMark x1="32422" y1="89844" x2="32422" y2="89844"/>
                        <a14:foregroundMark x1="27539" y1="71484" x2="27539" y2="71484"/>
                        <a14:foregroundMark x1="28516" y1="62500" x2="28516" y2="62500"/>
                        <a14:foregroundMark x1="28711" y1="52344" x2="28711" y2="52344"/>
                        <a14:foregroundMark x1="28320" y1="42383" x2="28320" y2="4238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812" y="1876011"/>
            <a:ext cx="2279374" cy="22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0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title"/>
          </p:nvPr>
        </p:nvSpPr>
        <p:spPr>
          <a:xfrm>
            <a:off x="904564" y="402386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cs typeface="B Nazanin" panose="00000400000000000000" pitchFamily="2" charset="-78"/>
              </a:rPr>
              <a:t>سیر ارائه</a:t>
            </a:r>
            <a:endParaRPr sz="5400" dirty="0">
              <a:cs typeface="B Nazanin" panose="00000400000000000000" pitchFamily="2" charset="-78"/>
            </a:endParaRPr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۳</a:t>
            </a:r>
          </a:p>
        </p:txBody>
      </p:sp>
      <p:sp>
        <p:nvSpPr>
          <p:cNvPr id="399" name="Google Shape;399;p43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1" name="Google Shape;401;p43"/>
          <p:cNvGrpSpPr/>
          <p:nvPr/>
        </p:nvGrpSpPr>
        <p:grpSpPr>
          <a:xfrm>
            <a:off x="1718996" y="1848021"/>
            <a:ext cx="636747" cy="636747"/>
            <a:chOff x="1786339" y="1703401"/>
            <a:chExt cx="473400" cy="473400"/>
          </a:xfrm>
        </p:grpSpPr>
        <p:sp>
          <p:nvSpPr>
            <p:cNvPr id="402" name="Google Shape;402;p4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404" name="Google Shape;404;p43"/>
          <p:cNvGrpSpPr/>
          <p:nvPr/>
        </p:nvGrpSpPr>
        <p:grpSpPr>
          <a:xfrm>
            <a:off x="3793308" y="1848021"/>
            <a:ext cx="636748" cy="636748"/>
            <a:chOff x="3814414" y="1703401"/>
            <a:chExt cx="473400" cy="473400"/>
          </a:xfrm>
        </p:grpSpPr>
        <p:sp>
          <p:nvSpPr>
            <p:cNvPr id="405" name="Google Shape;405;p4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407" name="Google Shape;407;p43"/>
          <p:cNvGrpSpPr/>
          <p:nvPr/>
        </p:nvGrpSpPr>
        <p:grpSpPr>
          <a:xfrm>
            <a:off x="5842489" y="1858864"/>
            <a:ext cx="631846" cy="631846"/>
            <a:chOff x="5842489" y="1703401"/>
            <a:chExt cx="473400" cy="473400"/>
          </a:xfrm>
        </p:grpSpPr>
        <p:sp>
          <p:nvSpPr>
            <p:cNvPr id="408" name="Google Shape;408;p4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410" name="Google Shape;410;p43"/>
          <p:cNvGrpSpPr/>
          <p:nvPr/>
        </p:nvGrpSpPr>
        <p:grpSpPr>
          <a:xfrm>
            <a:off x="6790621" y="3881400"/>
            <a:ext cx="661487" cy="661487"/>
            <a:chOff x="6880814" y="3576300"/>
            <a:chExt cx="473400" cy="473400"/>
          </a:xfrm>
        </p:grpSpPr>
        <p:sp>
          <p:nvSpPr>
            <p:cNvPr id="411" name="Google Shape;411;p4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2" name="Google Shape;412;p4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413" name="Google Shape;413;p43"/>
          <p:cNvGrpSpPr/>
          <p:nvPr/>
        </p:nvGrpSpPr>
        <p:grpSpPr>
          <a:xfrm>
            <a:off x="4754882" y="3881400"/>
            <a:ext cx="661486" cy="661486"/>
            <a:chOff x="4852739" y="3576300"/>
            <a:chExt cx="473400" cy="473400"/>
          </a:xfrm>
        </p:grpSpPr>
        <p:sp>
          <p:nvSpPr>
            <p:cNvPr id="414" name="Google Shape;414;p4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5" name="Google Shape;415;p4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416" name="Google Shape;416;p43"/>
          <p:cNvGrpSpPr/>
          <p:nvPr/>
        </p:nvGrpSpPr>
        <p:grpSpPr>
          <a:xfrm>
            <a:off x="2730632" y="3877930"/>
            <a:ext cx="661486" cy="661486"/>
            <a:chOff x="2824664" y="3576300"/>
            <a:chExt cx="473400" cy="473400"/>
          </a:xfrm>
        </p:grpSpPr>
        <p:sp>
          <p:nvSpPr>
            <p:cNvPr id="417" name="Google Shape;417;p4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sp>
        <p:nvSpPr>
          <p:cNvPr id="419" name="Google Shape;419;p43"/>
          <p:cNvSpPr txBox="1"/>
          <p:nvPr/>
        </p:nvSpPr>
        <p:spPr>
          <a:xfrm>
            <a:off x="1394169" y="130980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مقدمه</a:t>
            </a:r>
            <a:endParaRPr sz="1800" dirty="0">
              <a:solidFill>
                <a:schemeClr val="dk2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3420586" y="1318091"/>
            <a:ext cx="138219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مروری بر</a:t>
            </a:r>
            <a:b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1600" dirty="0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یادگیری تقویتی</a:t>
            </a:r>
            <a:endParaRPr sz="1600" dirty="0">
              <a:solidFill>
                <a:schemeClr val="accent6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5515212" y="1358033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 err="1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آزمایش‌ها</a:t>
            </a: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 </a:t>
            </a:r>
            <a:r>
              <a:rPr lang="fa-IR" sz="1600" dirty="0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نتایج</a:t>
            </a:r>
            <a:endParaRPr sz="1600" dirty="0">
              <a:solidFill>
                <a:schemeClr val="accent6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2418175" y="453070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معرفی </a:t>
            </a:r>
            <a:r>
              <a:rPr lang="fa-IR" sz="1600" dirty="0" err="1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شبیه‌ساز</a:t>
            </a:r>
            <a:b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fa-IR" sz="1600" dirty="0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دو بعدی </a:t>
            </a: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فوتبال</a:t>
            </a:r>
            <a:endParaRPr sz="1600" dirty="0">
              <a:solidFill>
                <a:schemeClr val="accent6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4446255" y="4539417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 err="1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پیاده‌سازی</a:t>
            </a: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1600" dirty="0">
                <a:solidFill>
                  <a:schemeClr val="accent6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محیط</a:t>
            </a: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مناسب یادگیری</a:t>
            </a:r>
            <a:endParaRPr sz="1600" dirty="0">
              <a:solidFill>
                <a:schemeClr val="dk2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6474335" y="453070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 err="1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جمع‌بندی</a:t>
            </a:r>
            <a:r>
              <a:rPr lang="fa-IR"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و پیشنهادات</a:t>
            </a:r>
            <a:endParaRPr sz="1600" dirty="0">
              <a:solidFill>
                <a:schemeClr val="dk2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28B3FA-79AF-4BEC-A60F-1D44090C4C6A}"/>
              </a:ext>
            </a:extLst>
          </p:cNvPr>
          <p:cNvCxnSpPr/>
          <p:nvPr/>
        </p:nvCxnSpPr>
        <p:spPr>
          <a:xfrm>
            <a:off x="0" y="1246278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0705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نتایج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الگوریتم‌ها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۲۷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328619" y="3364046"/>
            <a:ext cx="1071550" cy="1071550"/>
            <a:chOff x="5911821" y="1772731"/>
            <a:chExt cx="334744" cy="334744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911821" y="1772731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57C4973-31ED-44C3-9FA4-9942F42D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85" y="1135684"/>
            <a:ext cx="7400315" cy="1169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54E7C-9333-4856-B1BC-1CD7E32FD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584" y="2315049"/>
            <a:ext cx="7400315" cy="121697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0375DA6-B1EC-4FDD-9E4D-4CFF9CE8D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294597"/>
              </p:ext>
            </p:extLst>
          </p:nvPr>
        </p:nvGraphicFramePr>
        <p:xfrm>
          <a:off x="1920949" y="3619019"/>
          <a:ext cx="3601145" cy="1524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91847">
                  <a:extLst>
                    <a:ext uri="{9D8B030D-6E8A-4147-A177-3AD203B41FA5}">
                      <a16:colId xmlns:a16="http://schemas.microsoft.com/office/drawing/2014/main" val="3614317908"/>
                    </a:ext>
                  </a:extLst>
                </a:gridCol>
                <a:gridCol w="1154929">
                  <a:extLst>
                    <a:ext uri="{9D8B030D-6E8A-4147-A177-3AD203B41FA5}">
                      <a16:colId xmlns:a16="http://schemas.microsoft.com/office/drawing/2014/main" val="2217048835"/>
                    </a:ext>
                  </a:extLst>
                </a:gridCol>
                <a:gridCol w="1154369">
                  <a:extLst>
                    <a:ext uri="{9D8B030D-6E8A-4147-A177-3AD203B41FA5}">
                      <a16:colId xmlns:a16="http://schemas.microsoft.com/office/drawing/2014/main" val="3783953476"/>
                    </a:ext>
                  </a:extLst>
                </a:gridCol>
              </a:tblGrid>
              <a:tr h="275455">
                <a:tc>
                  <a:txBody>
                    <a:bodyPr/>
                    <a:lstStyle/>
                    <a:p>
                      <a:pPr algn="r" rtl="1"/>
                      <a:r>
                        <a:rPr lang="fa-IR" dirty="0" err="1"/>
                        <a:t>الگوریتم</a:t>
                      </a:r>
                      <a:r>
                        <a:rPr lang="fa-IR" dirty="0"/>
                        <a:t> </a:t>
                      </a:r>
                      <a:r>
                        <a:rPr lang="en-US" dirty="0"/>
                        <a:t>DDPG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 err="1"/>
                        <a:t>الگوریتم</a:t>
                      </a:r>
                      <a:r>
                        <a:rPr lang="fa-IR" dirty="0"/>
                        <a:t> </a:t>
                      </a:r>
                      <a:r>
                        <a:rPr lang="en-US" dirty="0"/>
                        <a:t>DQN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خروجی قسمت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10605"/>
                  </a:ext>
                </a:extLst>
              </a:tr>
              <a:tr h="275455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۹۹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گل زدن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47328"/>
                  </a:ext>
                </a:extLst>
              </a:tr>
              <a:tr h="275455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بیرون رفتن توپ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5941"/>
                  </a:ext>
                </a:extLst>
              </a:tr>
              <a:tr h="275455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۷۴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گرفتن </a:t>
                      </a:r>
                      <a:r>
                        <a:rPr lang="fa-IR" dirty="0" err="1"/>
                        <a:t>دروازه‌بان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16424"/>
                  </a:ext>
                </a:extLst>
              </a:tr>
              <a:tr h="275455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اتمام زمان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16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1503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نتایج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الگوریتم‌ها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۱۷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277940" y="3476045"/>
            <a:ext cx="834215" cy="829176"/>
            <a:chOff x="5895981" y="1807717"/>
            <a:chExt cx="260602" cy="259028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896768" y="1806930"/>
              <a:ext cx="259028" cy="260602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5959232" y="1870181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3CAB55-D8F3-4C7A-807F-850A4A4DD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21" y="3581986"/>
            <a:ext cx="7797679" cy="1307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867D8-336A-44D5-9BE4-2F8C9E043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5" y="1096044"/>
            <a:ext cx="7861005" cy="24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5075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جدا‌سازی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عمل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دریبل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و شوت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639219" y="1480406"/>
            <a:ext cx="6955089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انتخاب نقاط یکنواخت روی دروازه به عنوان هدف شوت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شوت کد پایه</a:t>
            </a:r>
            <a:endParaRPr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۲۸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328624" y="3364045"/>
            <a:ext cx="1071551" cy="1071551"/>
            <a:chOff x="5911817" y="1772729"/>
            <a:chExt cx="334744" cy="334744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F25089-E811-468E-ABE5-F331A743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05" y="2380386"/>
            <a:ext cx="3440614" cy="2330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B91120-B643-43A8-B7D7-204B060FE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316" y="2380386"/>
            <a:ext cx="3223794" cy="23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073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تغییر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گسسته‌سازی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054167" y="1480406"/>
            <a:ext cx="7540141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عدم نیاز به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ضربه‌های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قدرت بالا به علت مشخص کردن شوت: ضربه ۱۵، ۲۵ و ۵۰ درصدی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اهمیت بیشتر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دریبل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رو به جلو: ۹ راستای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دریبل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که فقط ۲ تا از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آن‌ها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رو به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عقب‌اند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۲۹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328624" y="3364045"/>
            <a:ext cx="1071551" cy="1071551"/>
            <a:chOff x="5911817" y="1772729"/>
            <a:chExt cx="334744" cy="334744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A21F72-3FA4-4227-95FD-68E9243EC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307" y="2483229"/>
            <a:ext cx="3586536" cy="2468724"/>
          </a:xfrm>
          <a:prstGeom prst="rect">
            <a:avLst/>
          </a:prstGeom>
        </p:spPr>
      </p:pic>
      <p:pic>
        <p:nvPicPr>
          <p:cNvPr id="6" name="DQN_Discrete">
            <a:hlinkClick r:id="" action="ppaction://media"/>
            <a:extLst>
              <a:ext uri="{FF2B5EF4-FFF2-40B4-BE49-F238E27FC236}">
                <a16:creationId xmlns:a16="http://schemas.microsoft.com/office/drawing/2014/main" id="{7F019305-5EA3-4898-88BA-03BF3E2F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2568" t="26606" r="16811" b="25849"/>
          <a:stretch/>
        </p:blipFill>
        <p:spPr>
          <a:xfrm>
            <a:off x="5356160" y="2494847"/>
            <a:ext cx="2799907" cy="24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یادگیری یا حفظ کردن؟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۳۰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328624" y="3364045"/>
            <a:ext cx="1071551" cy="1071551"/>
            <a:chOff x="5911817" y="1772729"/>
            <a:chExt cx="334744" cy="334744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pic>
        <p:nvPicPr>
          <p:cNvPr id="2" name="ddpg_learnt">
            <a:hlinkClick r:id="" action="ppaction://media"/>
            <a:extLst>
              <a:ext uri="{FF2B5EF4-FFF2-40B4-BE49-F238E27FC236}">
                <a16:creationId xmlns:a16="http://schemas.microsoft.com/office/drawing/2014/main" id="{37B5CC37-D80D-4B51-96BF-7C82E50915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5312" t="37317" r="15536" b="16757"/>
          <a:stretch/>
        </p:blipFill>
        <p:spPr>
          <a:xfrm>
            <a:off x="1857560" y="1559112"/>
            <a:ext cx="3165681" cy="2805239"/>
          </a:xfrm>
          <a:prstGeom prst="rect">
            <a:avLst/>
          </a:prstGeom>
        </p:spPr>
      </p:pic>
      <p:pic>
        <p:nvPicPr>
          <p:cNvPr id="4" name="sign_of_learning">
            <a:hlinkClick r:id="" action="ppaction://media"/>
            <a:extLst>
              <a:ext uri="{FF2B5EF4-FFF2-40B4-BE49-F238E27FC236}">
                <a16:creationId xmlns:a16="http://schemas.microsoft.com/office/drawing/2014/main" id="{7F9E8CC8-0971-4041-963B-577C906E285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544" end="1612"/>
                </p14:media>
              </p:ext>
            </p:extLst>
          </p:nvPr>
        </p:nvPicPr>
        <p:blipFill rotWithShape="1">
          <a:blip r:embed="rId8"/>
          <a:srcRect l="55909" t="35284" r="17889" b="22268"/>
          <a:stretch>
            <a:fillRect/>
          </a:stretch>
        </p:blipFill>
        <p:spPr>
          <a:xfrm>
            <a:off x="5245394" y="1560349"/>
            <a:ext cx="3158990" cy="28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5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FE421CC5-40AD-4A9B-AD22-81042CE0DE5A}"/>
              </a:ext>
            </a:extLst>
          </p:cNvPr>
          <p:cNvSpPr txBox="1"/>
          <p:nvPr/>
        </p:nvSpPr>
        <p:spPr>
          <a:xfrm>
            <a:off x="4720685" y="4681277"/>
            <a:ext cx="4614862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algn="ctr" defTabSz="914400" rtl="1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8800"/>
              </a:buClr>
              <a:buSzPts val="1600"/>
              <a:tabLst/>
              <a:defRPr/>
            </a:pPr>
            <a:r>
              <a:rPr lang="fa-IR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یادگیری </a:t>
            </a:r>
            <a:r>
              <a:rPr lang="en-US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DDPG</a:t>
            </a:r>
            <a:r>
              <a:rPr lang="fa-IR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بر روی تیم </a:t>
            </a:r>
            <a:r>
              <a:rPr lang="fa-IR" sz="1400" dirty="0" err="1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یوشان</a:t>
            </a:r>
            <a:r>
              <a:rPr lang="fa-IR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۲۰۲۳</a:t>
            </a:r>
            <a:endParaRPr kumimoji="0" lang="fa-I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cs typeface="B Nazanin" panose="00000400000000000000" pitchFamily="2" charset="-78"/>
              <a:sym typeface="Montserrat Light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بررسی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تعمیم‌پذیری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۳۱</a:t>
            </a:r>
          </a:p>
        </p:txBody>
      </p:sp>
      <p:grpSp>
        <p:nvGrpSpPr>
          <p:cNvPr id="54" name="Google Shape;401;p43">
            <a:extLst>
              <a:ext uri="{FF2B5EF4-FFF2-40B4-BE49-F238E27FC236}">
                <a16:creationId xmlns:a16="http://schemas.microsoft.com/office/drawing/2014/main" id="{CF1B55D6-2449-45F9-A16C-3E1D3B1DA637}"/>
              </a:ext>
            </a:extLst>
          </p:cNvPr>
          <p:cNvGrpSpPr/>
          <p:nvPr/>
        </p:nvGrpSpPr>
        <p:grpSpPr>
          <a:xfrm>
            <a:off x="198877" y="1297349"/>
            <a:ext cx="446872" cy="446872"/>
            <a:chOff x="1855667" y="1772729"/>
            <a:chExt cx="334744" cy="334744"/>
          </a:xfrm>
        </p:grpSpPr>
        <p:sp>
          <p:nvSpPr>
            <p:cNvPr id="55" name="Google Shape;402;p43">
              <a:extLst>
                <a:ext uri="{FF2B5EF4-FFF2-40B4-BE49-F238E27FC236}">
                  <a16:creationId xmlns:a16="http://schemas.microsoft.com/office/drawing/2014/main" id="{1E3582D9-FFA9-4FF2-85F7-448E2947A475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" name="Google Shape;403;p43">
              <a:extLst>
                <a:ext uri="{FF2B5EF4-FFF2-40B4-BE49-F238E27FC236}">
                  <a16:creationId xmlns:a16="http://schemas.microsoft.com/office/drawing/2014/main" id="{DA291E62-CEF4-43D5-ADF4-D752C6159CA7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57" name="Google Shape;404;p43">
            <a:extLst>
              <a:ext uri="{FF2B5EF4-FFF2-40B4-BE49-F238E27FC236}">
                <a16:creationId xmlns:a16="http://schemas.microsoft.com/office/drawing/2014/main" id="{A1B3B092-9009-43FC-85CF-D708E5A41182}"/>
              </a:ext>
            </a:extLst>
          </p:cNvPr>
          <p:cNvGrpSpPr/>
          <p:nvPr/>
        </p:nvGrpSpPr>
        <p:grpSpPr>
          <a:xfrm>
            <a:off x="197192" y="2357103"/>
            <a:ext cx="450248" cy="450248"/>
            <a:chOff x="3883742" y="1772729"/>
            <a:chExt cx="334744" cy="334744"/>
          </a:xfrm>
        </p:grpSpPr>
        <p:sp>
          <p:nvSpPr>
            <p:cNvPr id="58" name="Google Shape;405;p43">
              <a:extLst>
                <a:ext uri="{FF2B5EF4-FFF2-40B4-BE49-F238E27FC236}">
                  <a16:creationId xmlns:a16="http://schemas.microsoft.com/office/drawing/2014/main" id="{845F743C-626D-424F-BAAF-E4F6540F7E70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" name="Google Shape;406;p43">
              <a:extLst>
                <a:ext uri="{FF2B5EF4-FFF2-40B4-BE49-F238E27FC236}">
                  <a16:creationId xmlns:a16="http://schemas.microsoft.com/office/drawing/2014/main" id="{B6AF035B-CDD5-43CB-A662-8EF9A4FD029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0" name="Google Shape;407;p43">
            <a:extLst>
              <a:ext uri="{FF2B5EF4-FFF2-40B4-BE49-F238E27FC236}">
                <a16:creationId xmlns:a16="http://schemas.microsoft.com/office/drawing/2014/main" id="{970A1AB6-AE0B-4293-A487-954914312123}"/>
              </a:ext>
            </a:extLst>
          </p:cNvPr>
          <p:cNvGrpSpPr/>
          <p:nvPr/>
        </p:nvGrpSpPr>
        <p:grpSpPr>
          <a:xfrm>
            <a:off x="328624" y="3364045"/>
            <a:ext cx="1071551" cy="1071551"/>
            <a:chOff x="5911817" y="1772729"/>
            <a:chExt cx="334744" cy="334744"/>
          </a:xfrm>
        </p:grpSpPr>
        <p:sp>
          <p:nvSpPr>
            <p:cNvPr id="61" name="Google Shape;408;p43">
              <a:extLst>
                <a:ext uri="{FF2B5EF4-FFF2-40B4-BE49-F238E27FC236}">
                  <a16:creationId xmlns:a16="http://schemas.microsoft.com/office/drawing/2014/main" id="{F11B9EF6-854A-4C92-ADBF-E0B631BD3FC8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2" name="Google Shape;409;p43">
              <a:extLst>
                <a:ext uri="{FF2B5EF4-FFF2-40B4-BE49-F238E27FC236}">
                  <a16:creationId xmlns:a16="http://schemas.microsoft.com/office/drawing/2014/main" id="{070B2981-B02D-4EB8-97DD-7CF6DFA94A85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3" name="Google Shape;410;p43">
            <a:extLst>
              <a:ext uri="{FF2B5EF4-FFF2-40B4-BE49-F238E27FC236}">
                <a16:creationId xmlns:a16="http://schemas.microsoft.com/office/drawing/2014/main" id="{1D250F6A-15FB-48C4-9B13-3C5DA78629FE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64" name="Google Shape;411;p43">
              <a:extLst>
                <a:ext uri="{FF2B5EF4-FFF2-40B4-BE49-F238E27FC236}">
                  <a16:creationId xmlns:a16="http://schemas.microsoft.com/office/drawing/2014/main" id="{167DF9A6-9DC6-4793-9C71-C72A493B3931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5" name="Google Shape;412;p43">
              <a:extLst>
                <a:ext uri="{FF2B5EF4-FFF2-40B4-BE49-F238E27FC236}">
                  <a16:creationId xmlns:a16="http://schemas.microsoft.com/office/drawing/2014/main" id="{271D1D95-5D45-49CE-AD18-91BDC6E72415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6" name="Google Shape;413;p43">
            <a:extLst>
              <a:ext uri="{FF2B5EF4-FFF2-40B4-BE49-F238E27FC236}">
                <a16:creationId xmlns:a16="http://schemas.microsoft.com/office/drawing/2014/main" id="{6912FDBB-1094-480E-83B0-BC7EE88E168C}"/>
              </a:ext>
            </a:extLst>
          </p:cNvPr>
          <p:cNvGrpSpPr/>
          <p:nvPr/>
        </p:nvGrpSpPr>
        <p:grpSpPr>
          <a:xfrm>
            <a:off x="188444" y="2883878"/>
            <a:ext cx="467741" cy="467741"/>
            <a:chOff x="4922067" y="3645628"/>
            <a:chExt cx="334744" cy="334744"/>
          </a:xfrm>
        </p:grpSpPr>
        <p:sp>
          <p:nvSpPr>
            <p:cNvPr id="67" name="Google Shape;414;p43">
              <a:extLst>
                <a:ext uri="{FF2B5EF4-FFF2-40B4-BE49-F238E27FC236}">
                  <a16:creationId xmlns:a16="http://schemas.microsoft.com/office/drawing/2014/main" id="{DC464E31-0EA8-4590-B065-8A07C5285E25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8" name="Google Shape;415;p43">
              <a:extLst>
                <a:ext uri="{FF2B5EF4-FFF2-40B4-BE49-F238E27FC236}">
                  <a16:creationId xmlns:a16="http://schemas.microsoft.com/office/drawing/2014/main" id="{A8516DC7-D372-4314-BA2E-A3D289D0D11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69" name="Google Shape;416;p43">
            <a:extLst>
              <a:ext uri="{FF2B5EF4-FFF2-40B4-BE49-F238E27FC236}">
                <a16:creationId xmlns:a16="http://schemas.microsoft.com/office/drawing/2014/main" id="{F24358AA-4E60-44D5-950D-2AFF6CA5FED2}"/>
              </a:ext>
            </a:extLst>
          </p:cNvPr>
          <p:cNvGrpSpPr/>
          <p:nvPr/>
        </p:nvGrpSpPr>
        <p:grpSpPr>
          <a:xfrm>
            <a:off x="188446" y="1816644"/>
            <a:ext cx="467741" cy="467741"/>
            <a:chOff x="2893992" y="3645628"/>
            <a:chExt cx="334744" cy="334744"/>
          </a:xfrm>
        </p:grpSpPr>
        <p:sp>
          <p:nvSpPr>
            <p:cNvPr id="70" name="Google Shape;417;p43">
              <a:extLst>
                <a:ext uri="{FF2B5EF4-FFF2-40B4-BE49-F238E27FC236}">
                  <a16:creationId xmlns:a16="http://schemas.microsoft.com/office/drawing/2014/main" id="{1EF50B9D-8D02-4983-A740-E5F6B9FA81FF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" name="Google Shape;418;p43">
              <a:extLst>
                <a:ext uri="{FF2B5EF4-FFF2-40B4-BE49-F238E27FC236}">
                  <a16:creationId xmlns:a16="http://schemas.microsoft.com/office/drawing/2014/main" id="{CA075A46-DF52-4B63-BB54-83D177C29481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42DDE78C-2175-4BA9-ADAF-9DD97402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747727"/>
              </p:ext>
            </p:extLst>
          </p:nvPr>
        </p:nvGraphicFramePr>
        <p:xfrm>
          <a:off x="1602902" y="1297669"/>
          <a:ext cx="3566160" cy="1524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76179623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143179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170488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83953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Helios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/>
                        <a:t>YuShan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خروجی قسمت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1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۷۱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گل زدن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473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بیرون رفتن توپ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59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۲۹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۱۰۰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۷۰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گرفتن </a:t>
                      </a:r>
                      <a:r>
                        <a:rPr lang="fa-IR" dirty="0" err="1"/>
                        <a:t>دروازه‌بان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16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اتمام زمان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16458"/>
                  </a:ext>
                </a:extLst>
              </a:tr>
            </a:tbl>
          </a:graphicData>
        </a:graphic>
      </p:graphicFrame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928E10E3-5FC1-4442-9B43-38A8BC83F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63199"/>
              </p:ext>
            </p:extLst>
          </p:nvPr>
        </p:nvGraphicFramePr>
        <p:xfrm>
          <a:off x="5245036" y="1297669"/>
          <a:ext cx="3566160" cy="1524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76179623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143179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170488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83953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Helios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/>
                        <a:t>YuShan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خروجی قسمت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1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۹۹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۴۰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۲۷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گل زدن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473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بیرون رفتن توپ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59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۴۰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۵۷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گرفتن </a:t>
                      </a:r>
                      <a:r>
                        <a:rPr lang="fa-IR" dirty="0" err="1"/>
                        <a:t>دروازه‌بان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16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اتمام زمان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16458"/>
                  </a:ext>
                </a:extLst>
              </a:tr>
            </a:tbl>
          </a:graphicData>
        </a:graphic>
      </p:graphicFrame>
      <p:graphicFrame>
        <p:nvGraphicFramePr>
          <p:cNvPr id="29" name="Table 10">
            <a:extLst>
              <a:ext uri="{FF2B5EF4-FFF2-40B4-BE49-F238E27FC236}">
                <a16:creationId xmlns:a16="http://schemas.microsoft.com/office/drawing/2014/main" id="{E8238CB0-EF30-416E-BFB3-558441FE0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33290"/>
              </p:ext>
            </p:extLst>
          </p:nvPr>
        </p:nvGraphicFramePr>
        <p:xfrm>
          <a:off x="1621377" y="3159773"/>
          <a:ext cx="3566160" cy="1524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76179623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143179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170488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83953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Helios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/>
                        <a:t>YuShan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خروجی قسمت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1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۴۷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۹۰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۲۳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گل زدن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473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بیرون رفتن توپ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59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۳۷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۶۵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گرفتن </a:t>
                      </a:r>
                      <a:r>
                        <a:rPr lang="fa-IR" dirty="0" err="1"/>
                        <a:t>دروازه‌بان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16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اتمام زمان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16458"/>
                  </a:ext>
                </a:extLst>
              </a:tr>
            </a:tbl>
          </a:graphicData>
        </a:graphic>
      </p:graphicFrame>
      <p:graphicFrame>
        <p:nvGraphicFramePr>
          <p:cNvPr id="30" name="Table 10">
            <a:extLst>
              <a:ext uri="{FF2B5EF4-FFF2-40B4-BE49-F238E27FC236}">
                <a16:creationId xmlns:a16="http://schemas.microsoft.com/office/drawing/2014/main" id="{EB0BE344-9F89-494D-8C04-BEDDDD2E8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34765"/>
              </p:ext>
            </p:extLst>
          </p:nvPr>
        </p:nvGraphicFramePr>
        <p:xfrm>
          <a:off x="5263511" y="3165044"/>
          <a:ext cx="3566160" cy="1524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76179623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143179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1704883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83953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Helios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/>
                        <a:t>YuShan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خروجی قسمت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1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۹۹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گل زدن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473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بیرون رفتن توپ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1959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۸۳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۱۰۰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گرفتن </a:t>
                      </a:r>
                      <a:r>
                        <a:rPr lang="fa-IR" dirty="0" err="1"/>
                        <a:t>دروازه‌بان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16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۱۷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اتمام زمان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11645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CE6C4147-5E2D-49A2-9B05-9DC289BD5E22}"/>
              </a:ext>
            </a:extLst>
          </p:cNvPr>
          <p:cNvSpPr txBox="1"/>
          <p:nvPr/>
        </p:nvSpPr>
        <p:spPr>
          <a:xfrm>
            <a:off x="1602902" y="2761322"/>
            <a:ext cx="3566160" cy="37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algn="ctr" defTabSz="914400" rtl="1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8800"/>
              </a:buClr>
              <a:buSzPts val="1600"/>
              <a:tabLst/>
              <a:defRPr/>
            </a:pPr>
            <a:r>
              <a:rPr lang="fa-IR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یادگیری </a:t>
            </a:r>
            <a:r>
              <a:rPr lang="en-US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DQN</a:t>
            </a:r>
            <a:r>
              <a:rPr lang="fa-IR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بر روی تیم </a:t>
            </a:r>
            <a:r>
              <a:rPr lang="fa-IR" sz="1600" dirty="0" err="1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ایجنت</a:t>
            </a:r>
            <a:endParaRPr kumimoji="0" lang="fa-I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cs typeface="B Nazanin" panose="00000400000000000000" pitchFamily="2" charset="-78"/>
              <a:sym typeface="Montserrat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F4EF3E-73C0-4484-BD49-A52ECAD77C30}"/>
              </a:ext>
            </a:extLst>
          </p:cNvPr>
          <p:cNvSpPr txBox="1"/>
          <p:nvPr/>
        </p:nvSpPr>
        <p:spPr>
          <a:xfrm>
            <a:off x="4720685" y="2787061"/>
            <a:ext cx="4614862" cy="340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algn="ctr" defTabSz="914400" rtl="1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8800"/>
              </a:buClr>
              <a:buSzPts val="1600"/>
              <a:tabLst/>
              <a:defRPr/>
            </a:pPr>
            <a:r>
              <a:rPr lang="fa-IR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یادگیری </a:t>
            </a:r>
            <a:r>
              <a:rPr lang="en-US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DDPG</a:t>
            </a:r>
            <a:r>
              <a:rPr lang="fa-IR" sz="14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بر روی تیم </a:t>
            </a:r>
            <a:r>
              <a:rPr lang="fa-IR" sz="1400" dirty="0" err="1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ایجنت</a:t>
            </a:r>
            <a:endParaRPr kumimoji="0" lang="fa-I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cs typeface="B Nazanin" panose="00000400000000000000" pitchFamily="2" charset="-78"/>
              <a:sym typeface="Montserrat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53CD07-30C0-4BFA-AEDA-B1EFC0F151AA}"/>
              </a:ext>
            </a:extLst>
          </p:cNvPr>
          <p:cNvSpPr txBox="1"/>
          <p:nvPr/>
        </p:nvSpPr>
        <p:spPr>
          <a:xfrm>
            <a:off x="1602902" y="4655538"/>
            <a:ext cx="3566160" cy="375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algn="ctr" defTabSz="914400" rtl="1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8800"/>
              </a:buClr>
              <a:buSzPts val="1600"/>
              <a:tabLst/>
              <a:defRPr/>
            </a:pPr>
            <a:r>
              <a:rPr lang="fa-IR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یادگیری </a:t>
            </a:r>
            <a:r>
              <a:rPr lang="en-US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DQN</a:t>
            </a:r>
            <a:r>
              <a:rPr lang="fa-IR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بر روی تیم </a:t>
            </a:r>
            <a:r>
              <a:rPr lang="fa-IR" sz="1600" dirty="0" err="1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هلیوس</a:t>
            </a:r>
            <a:r>
              <a:rPr lang="fa-IR" sz="1600" dirty="0">
                <a:solidFill>
                  <a:srgbClr val="FFFFFF"/>
                </a:solidFill>
                <a:latin typeface="Montserrat Light"/>
                <a:cs typeface="B Nazanin" panose="00000400000000000000" pitchFamily="2" charset="-78"/>
                <a:sym typeface="Montserrat Light"/>
              </a:rPr>
              <a:t> ۲۰۲۳</a:t>
            </a:r>
            <a:endParaRPr kumimoji="0" lang="fa-IR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cs typeface="B Nazanin" panose="00000400000000000000" pitchFamily="2" charset="-78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910148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152" y="139099"/>
            <a:ext cx="6766500" cy="1567500"/>
          </a:xfrm>
        </p:spPr>
        <p:txBody>
          <a:bodyPr/>
          <a:lstStyle/>
          <a:p>
            <a:pPr algn="r" rtl="1"/>
            <a:r>
              <a:rPr lang="fa-IR" dirty="0" err="1">
                <a:solidFill>
                  <a:schemeClr val="accent6"/>
                </a:solidFill>
                <a:cs typeface="B Nazanin" panose="00000400000000000000" pitchFamily="2" charset="-78"/>
              </a:rPr>
              <a:t>جمع‌بندی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cs typeface="B Nazanin" panose="00000400000000000000" pitchFamily="2" charset="-78"/>
              </a:rPr>
              <a:t>و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پیشنهادات</a:t>
            </a:r>
            <a:endParaRPr lang="en-US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5" y="2174591"/>
            <a:ext cx="6766500" cy="1567500"/>
          </a:xfrm>
        </p:spPr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مرور بر سیر پروژه و انجام آن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پیشنهادات برای گسترش پروژه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۳۲</a:t>
            </a:r>
            <a:endParaRPr lang="en" dirty="0"/>
          </a:p>
        </p:txBody>
      </p:sp>
      <p:pic>
        <p:nvPicPr>
          <p:cNvPr id="25602" name="Picture 2" descr="Future Work Icons - Free SVG &amp; PNG Future Work Images - Noun Project">
            <a:extLst>
              <a:ext uri="{FF2B5EF4-FFF2-40B4-BE49-F238E27FC236}">
                <a16:creationId xmlns:a16="http://schemas.microsoft.com/office/drawing/2014/main" id="{84A1DF95-75B5-424E-AC95-629D4F42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1000" l="8000" r="91000">
                        <a14:foregroundMark x1="47000" y1="44500" x2="47000" y2="44500"/>
                        <a14:foregroundMark x1="91000" y1="18000" x2="91000" y2="18000"/>
                        <a14:foregroundMark x1="47500" y1="9000" x2="47500" y2="9000"/>
                        <a14:foregroundMark x1="8000" y1="47500" x2="8000" y2="47500"/>
                        <a14:foregroundMark x1="49000" y1="91000" x2="49000" y2="9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5" y="21745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90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جمع‌بندی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165964" y="1480406"/>
            <a:ext cx="7428345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معرفی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ربوکاپ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و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شبیه‌ساز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دو بعدی فوتبال به عنوان محیطی مناسب برای یادگیری تقویتی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مروری بر مفاهیم کلیدی یادگیری تقویتی و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الگوریتم‌های</a:t>
            </a:r>
            <a:r>
              <a:rPr lang="en-US" sz="20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یادگیری تقویتی عمیق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بررسی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راهکرد‌های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قدیمی و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پیاده‌سازی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زیرساخت جامع یادگیری تقویتی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آزمایش و مقایسه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الگوریتم‌ها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در فضای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پنالتی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شبیه‌ساز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دو بعدی فوتبال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402124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461878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513104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147622"/>
            <a:ext cx="815255" cy="815255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2988653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88446" y="1921419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۳۳</a:t>
            </a:r>
          </a:p>
        </p:txBody>
      </p:sp>
      <p:grpSp>
        <p:nvGrpSpPr>
          <p:cNvPr id="38" name="Google Shape;1320;p52">
            <a:extLst>
              <a:ext uri="{FF2B5EF4-FFF2-40B4-BE49-F238E27FC236}">
                <a16:creationId xmlns:a16="http://schemas.microsoft.com/office/drawing/2014/main" id="{DA079F33-4FF7-4149-AF91-C3EBEB88282F}"/>
              </a:ext>
            </a:extLst>
          </p:cNvPr>
          <p:cNvGrpSpPr/>
          <p:nvPr/>
        </p:nvGrpSpPr>
        <p:grpSpPr>
          <a:xfrm>
            <a:off x="432773" y="120939"/>
            <a:ext cx="1077898" cy="953875"/>
            <a:chOff x="1510757" y="3225422"/>
            <a:chExt cx="720214" cy="637346"/>
          </a:xfrm>
        </p:grpSpPr>
        <p:sp>
          <p:nvSpPr>
            <p:cNvPr id="39" name="Google Shape;1321;p52">
              <a:extLst>
                <a:ext uri="{FF2B5EF4-FFF2-40B4-BE49-F238E27FC236}">
                  <a16:creationId xmlns:a16="http://schemas.microsoft.com/office/drawing/2014/main" id="{33674D06-DEEC-4A78-A76F-5B5D2646525D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22;p52">
              <a:extLst>
                <a:ext uri="{FF2B5EF4-FFF2-40B4-BE49-F238E27FC236}">
                  <a16:creationId xmlns:a16="http://schemas.microsoft.com/office/drawing/2014/main" id="{1E8E5EA3-3981-436F-B272-346FE1B04858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23;p52">
              <a:extLst>
                <a:ext uri="{FF2B5EF4-FFF2-40B4-BE49-F238E27FC236}">
                  <a16:creationId xmlns:a16="http://schemas.microsoft.com/office/drawing/2014/main" id="{7C404909-CC2E-4451-973D-0C25274510A3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24;p52">
              <a:extLst>
                <a:ext uri="{FF2B5EF4-FFF2-40B4-BE49-F238E27FC236}">
                  <a16:creationId xmlns:a16="http://schemas.microsoft.com/office/drawing/2014/main" id="{DF1FC039-BEF7-4243-B89F-F5B41AB7D261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25;p52">
              <a:extLst>
                <a:ext uri="{FF2B5EF4-FFF2-40B4-BE49-F238E27FC236}">
                  <a16:creationId xmlns:a16="http://schemas.microsoft.com/office/drawing/2014/main" id="{F939A797-7A91-4F04-9D81-2A9E1F1F6F96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326;p52">
              <a:extLst>
                <a:ext uri="{FF2B5EF4-FFF2-40B4-BE49-F238E27FC236}">
                  <a16:creationId xmlns:a16="http://schemas.microsoft.com/office/drawing/2014/main" id="{28315038-3B02-4793-BF3B-6CFACAE9395F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27;p52">
              <a:extLst>
                <a:ext uri="{FF2B5EF4-FFF2-40B4-BE49-F238E27FC236}">
                  <a16:creationId xmlns:a16="http://schemas.microsoft.com/office/drawing/2014/main" id="{E85C867B-4D48-4B6D-BA5C-FC801E49A8E9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596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کار‌های</a:t>
            </a: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آتی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165964" y="1480406"/>
            <a:ext cx="7428345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زیرساخت ایجاد شده برای بررسی مسائل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چندعامله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یادگیری انتقالی و یادگیری تقلیدی به کمک کد سایر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تیم‌ها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بررسی بیشتر اثرات تغییر ویژگی فضای حالت و پاداش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Char char="q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بررسی راه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حل‌های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یادگیری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تخاصمانه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402124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461878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513104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147622"/>
            <a:ext cx="815255" cy="815255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2988653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88446" y="1921419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۳۴</a:t>
            </a:r>
          </a:p>
        </p:txBody>
      </p:sp>
      <p:grpSp>
        <p:nvGrpSpPr>
          <p:cNvPr id="38" name="Google Shape;1320;p52">
            <a:extLst>
              <a:ext uri="{FF2B5EF4-FFF2-40B4-BE49-F238E27FC236}">
                <a16:creationId xmlns:a16="http://schemas.microsoft.com/office/drawing/2014/main" id="{DA079F33-4FF7-4149-AF91-C3EBEB88282F}"/>
              </a:ext>
            </a:extLst>
          </p:cNvPr>
          <p:cNvGrpSpPr/>
          <p:nvPr/>
        </p:nvGrpSpPr>
        <p:grpSpPr>
          <a:xfrm>
            <a:off x="432773" y="120939"/>
            <a:ext cx="1077898" cy="953875"/>
            <a:chOff x="1510757" y="3225422"/>
            <a:chExt cx="720214" cy="637346"/>
          </a:xfrm>
        </p:grpSpPr>
        <p:sp>
          <p:nvSpPr>
            <p:cNvPr id="39" name="Google Shape;1321;p52">
              <a:extLst>
                <a:ext uri="{FF2B5EF4-FFF2-40B4-BE49-F238E27FC236}">
                  <a16:creationId xmlns:a16="http://schemas.microsoft.com/office/drawing/2014/main" id="{33674D06-DEEC-4A78-A76F-5B5D2646525D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22;p52">
              <a:extLst>
                <a:ext uri="{FF2B5EF4-FFF2-40B4-BE49-F238E27FC236}">
                  <a16:creationId xmlns:a16="http://schemas.microsoft.com/office/drawing/2014/main" id="{1E8E5EA3-3981-436F-B272-346FE1B04858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23;p52">
              <a:extLst>
                <a:ext uri="{FF2B5EF4-FFF2-40B4-BE49-F238E27FC236}">
                  <a16:creationId xmlns:a16="http://schemas.microsoft.com/office/drawing/2014/main" id="{7C404909-CC2E-4451-973D-0C25274510A3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24;p52">
              <a:extLst>
                <a:ext uri="{FF2B5EF4-FFF2-40B4-BE49-F238E27FC236}">
                  <a16:creationId xmlns:a16="http://schemas.microsoft.com/office/drawing/2014/main" id="{DF1FC039-BEF7-4243-B89F-F5B41AB7D261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25;p52">
              <a:extLst>
                <a:ext uri="{FF2B5EF4-FFF2-40B4-BE49-F238E27FC236}">
                  <a16:creationId xmlns:a16="http://schemas.microsoft.com/office/drawing/2014/main" id="{F939A797-7A91-4F04-9D81-2A9E1F1F6F96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326;p52">
              <a:extLst>
                <a:ext uri="{FF2B5EF4-FFF2-40B4-BE49-F238E27FC236}">
                  <a16:creationId xmlns:a16="http://schemas.microsoft.com/office/drawing/2014/main" id="{28315038-3B02-4793-BF3B-6CFACAE9395F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27;p52">
              <a:extLst>
                <a:ext uri="{FF2B5EF4-FFF2-40B4-BE49-F238E27FC236}">
                  <a16:creationId xmlns:a16="http://schemas.microsoft.com/office/drawing/2014/main" id="{E85C867B-4D48-4B6D-BA5C-FC801E49A8E9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59175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7DFA4-239B-4B59-9771-92068A5A8C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B Nazanin" panose="00000400000000000000" pitchFamily="2" charset="-78"/>
              </a:rPr>
              <a:t>۳۵</a:t>
            </a:r>
            <a:endParaRPr lang="en" sz="1600" dirty="0">
              <a:cs typeface="B Nazanin" panose="00000400000000000000" pitchFamily="2" charset="-78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4A3CEA-27E2-4F5F-8F38-AE0F33906BC0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1E3128E-4FFF-4757-A417-F78BB8E45523}"/>
              </a:ext>
            </a:extLst>
          </p:cNvPr>
          <p:cNvSpPr txBox="1"/>
          <p:nvPr/>
        </p:nvSpPr>
        <p:spPr>
          <a:xfrm>
            <a:off x="5842937" y="76249"/>
            <a:ext cx="3110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منابع و مراجع</a:t>
            </a:r>
            <a:endParaRPr lang="en-US"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EF6D3-C018-4861-B0FC-C98C49BFE278}"/>
              </a:ext>
            </a:extLst>
          </p:cNvPr>
          <p:cNvSpPr txBox="1"/>
          <p:nvPr/>
        </p:nvSpPr>
        <p:spPr>
          <a:xfrm>
            <a:off x="348343" y="1445623"/>
            <a:ext cx="86047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[1] 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Barto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en-US" spc="-5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Andrew</a:t>
            </a:r>
            <a:r>
              <a:rPr lang="en-US" spc="-5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G. Reinforcement</a:t>
            </a:r>
            <a:r>
              <a:rPr lang="en-US" spc="-5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learning: An</a:t>
            </a:r>
            <a:r>
              <a:rPr lang="en-US" spc="-5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introduction</a:t>
            </a:r>
            <a:r>
              <a:rPr lang="en-US" spc="-5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by</a:t>
            </a:r>
            <a:r>
              <a:rPr lang="en-US" spc="-5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richards’</a:t>
            </a:r>
            <a:r>
              <a:rPr lang="en-US" spc="-5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sutton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. </a:t>
            </a:r>
            <a:r>
              <a:rPr lang="en-US" i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SIAM Rev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 6(2):423, 2021.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Mnih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Volodymyr,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Kavukcuoglu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Koray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Silver, David, Graves, Alex,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Antonoglou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Ioannis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Wierstra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Daan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Riedmiller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Martin. Playing </a:t>
            </a:r>
            <a:r>
              <a:rPr lang="en-US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atari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deep reinforcement learning. </a:t>
            </a:r>
            <a:r>
              <a:rPr lang="en-US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</a:t>
            </a:r>
          </a:p>
          <a:p>
            <a:r>
              <a:rPr lang="en-US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arXiv:1312.5602, 2013.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[3] 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Lillicrap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Timothy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P,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Hunt,</a:t>
            </a:r>
            <a:r>
              <a:rPr lang="en-US" spc="-4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Jonathan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J,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Pritzel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Alexander,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Heess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en-US" spc="-4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Nicolas,</a:t>
            </a:r>
            <a:r>
              <a:rPr lang="en-US" spc="-4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Erez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en-US" spc="-4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Tom,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Tassa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 Yuval, Silver, David, and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Wierstra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Daan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.</a:t>
            </a:r>
            <a:r>
              <a:rPr lang="en-US" spc="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Continuous control with deep reinforcement learning.</a:t>
            </a:r>
            <a:r>
              <a:rPr lang="en-US" spc="2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arXiv</a:t>
            </a:r>
            <a:r>
              <a:rPr lang="en-US" i="1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preprint arXiv:1509.02971</a:t>
            </a:r>
            <a:r>
              <a:rPr lang="en-US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, 2015.</a:t>
            </a:r>
          </a:p>
          <a:p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[4]  Brockman, Greg, Cheung, Vicki,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Pettersson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, Ludwig, Schneider, Jonas, Schul- man, John, Tang,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Jie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, and Zaremba, Wojciech. 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Openai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 gym.  </a:t>
            </a:r>
            <a:r>
              <a:rPr lang="en-US" b="0" i="1" u="none" strike="noStrike" baseline="0" dirty="0" err="1">
                <a:solidFill>
                  <a:schemeClr val="bg1"/>
                </a:solidFill>
                <a:latin typeface="+mn-lt"/>
              </a:rPr>
              <a:t>arXiv</a:t>
            </a:r>
            <a:r>
              <a:rPr lang="en-US" b="0" i="1" u="none" strike="noStrike" baseline="0" dirty="0">
                <a:solidFill>
                  <a:schemeClr val="bg1"/>
                </a:solidFill>
                <a:latin typeface="+mn-lt"/>
              </a:rPr>
              <a:t> preprint arXiv:1606.01540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, 2016.</a:t>
            </a:r>
            <a:endParaRPr lang="fa-IR" b="0" i="0" u="none" strike="noStrike" baseline="0" dirty="0">
              <a:solidFill>
                <a:schemeClr val="bg1"/>
              </a:solidFill>
              <a:latin typeface="+mn-lt"/>
            </a:endParaRPr>
          </a:p>
          <a:p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[5] Akiyama,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Hidehisa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 and Nakashima,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Tomoharu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. Helios base: An open source package</a:t>
            </a:r>
          </a:p>
          <a:p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for the </a:t>
            </a:r>
            <a:r>
              <a:rPr lang="en-US" b="0" i="0" u="none" strike="noStrike" baseline="0" dirty="0" err="1">
                <a:solidFill>
                  <a:schemeClr val="bg1"/>
                </a:solidFill>
                <a:latin typeface="+mn-lt"/>
              </a:rPr>
              <a:t>robocup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 soccer 2d simulation. in </a:t>
            </a:r>
            <a:r>
              <a:rPr lang="en-US" b="0" i="1" u="none" strike="noStrike" baseline="0" dirty="0" err="1">
                <a:solidFill>
                  <a:schemeClr val="bg1"/>
                </a:solidFill>
                <a:latin typeface="+mn-lt"/>
              </a:rPr>
              <a:t>RoboCup</a:t>
            </a:r>
            <a:r>
              <a:rPr lang="en-US" b="0" i="1" u="none" strike="noStrike" baseline="0" dirty="0">
                <a:solidFill>
                  <a:schemeClr val="bg1"/>
                </a:solidFill>
                <a:latin typeface="+mn-lt"/>
              </a:rPr>
              <a:t> 2013: Robot World Cup XVII 17</a:t>
            </a:r>
            <a:r>
              <a:rPr lang="en-US" b="0" i="0" u="none" strike="noStrike" baseline="0" dirty="0">
                <a:solidFill>
                  <a:schemeClr val="bg1"/>
                </a:solidFill>
                <a:latin typeface="+mn-lt"/>
              </a:rPr>
              <a:t>, pp. 528–535. Springer, 2014.</a:t>
            </a:r>
          </a:p>
          <a:p>
            <a:endParaRPr lang="en-US" b="0" i="0" u="none" strike="noStrike" baseline="0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8407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معرفی سازمان </a:t>
            </a:r>
            <a:r>
              <a:rPr lang="fa-IR" dirty="0" err="1">
                <a:cs typeface="B Nazanin" panose="00000400000000000000" pitchFamily="2" charset="-78"/>
              </a:rPr>
              <a:t>ربوکاپ</a:t>
            </a:r>
            <a:r>
              <a:rPr lang="fa-IR" dirty="0">
                <a:cs typeface="B Nazanin" panose="00000400000000000000" pitchFamily="2" charset="-78"/>
              </a:rPr>
              <a:t> و اهداف آن</a:t>
            </a:r>
            <a:endParaRPr lang="en-US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معرفی حالت </a:t>
            </a:r>
            <a:r>
              <a:rPr lang="fa-IR" dirty="0" err="1">
                <a:cs typeface="B Nazanin" panose="00000400000000000000" pitchFamily="2" charset="-78"/>
              </a:rPr>
              <a:t>پنالتی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شبیه‌ساز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اهمیت انجام پروژه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۴</a:t>
            </a:r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F2D535-EDB3-4778-BABE-A44233B026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480" y="1967595"/>
            <a:ext cx="2652716" cy="26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86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073E6-6E4E-4FA1-ACD9-A56F2D266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B Nazanin" panose="00000400000000000000" pitchFamily="2" charset="-78"/>
              </a:rPr>
              <a:t>۳۶</a:t>
            </a:r>
            <a:endParaRPr lang="en" sz="16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19FED-B2EC-4F6F-8598-4CD253D2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47" y="-327235"/>
            <a:ext cx="88403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79009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073E6-6E4E-4FA1-ACD9-A56F2D266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600" dirty="0">
                <a:cs typeface="B Nazanin" panose="00000400000000000000" pitchFamily="2" charset="-78"/>
              </a:rPr>
              <a:t>۳۷</a:t>
            </a:r>
            <a:endParaRPr lang="en" sz="1600" dirty="0"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D2882F-E29E-457C-9587-4F8A1BB19163}"/>
              </a:ext>
            </a:extLst>
          </p:cNvPr>
          <p:cNvSpPr txBox="1"/>
          <p:nvPr/>
        </p:nvSpPr>
        <p:spPr>
          <a:xfrm>
            <a:off x="2049010" y="768854"/>
            <a:ext cx="504597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>
                <a:solidFill>
                  <a:schemeClr val="accent5"/>
                </a:solidFill>
                <a:cs typeface="B Nazanin" panose="00000400000000000000" pitchFamily="2" charset="-78"/>
              </a:rPr>
              <a:t>با تشکر از توجه شما</a:t>
            </a:r>
          </a:p>
          <a:p>
            <a:pPr algn="ctr" rtl="1"/>
            <a:endParaRPr lang="en-US" sz="28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r>
              <a:rPr lang="en-US" sz="2000" dirty="0">
                <a:solidFill>
                  <a:schemeClr val="accent2"/>
                </a:solidFill>
                <a:latin typeface="DM Serif Display" pitchFamily="2" charset="0"/>
                <a:cs typeface="B Nazanin" panose="00000400000000000000" pitchFamily="2" charset="-78"/>
              </a:rPr>
              <a:t>arad.firouzkouhi@aut.ac.ir</a:t>
            </a:r>
            <a:endParaRPr lang="fa-IR" sz="2000" dirty="0">
              <a:solidFill>
                <a:schemeClr val="accent2"/>
              </a:solidFill>
              <a:latin typeface="DM Serif Display" pitchFamily="2" charset="0"/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743FC-F103-4EE9-ACD1-D9A921977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867" y="951915"/>
            <a:ext cx="358190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3201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مقدمه –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ربوکاپ</a:t>
            </a:r>
            <a:endParaRPr sz="5400" dirty="0"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639219" y="1480406"/>
            <a:ext cx="6955089" cy="468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ربوکاپ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: مسابقاتی سالانه به هدف رشد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رباتیک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و هوش مصنوعی</a:t>
            </a:r>
            <a:endParaRPr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68036" y="1308836"/>
            <a:ext cx="939800" cy="939800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88446" y="2407194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Google Shape;398;p43">
            <a:extLst>
              <a:ext uri="{FF2B5EF4-FFF2-40B4-BE49-F238E27FC236}">
                <a16:creationId xmlns:a16="http://schemas.microsoft.com/office/drawing/2014/main" id="{EEC1D72E-5BD2-4FC3-8331-3D90667E82F1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۵</a:t>
            </a:r>
          </a:p>
        </p:txBody>
      </p:sp>
      <p:pic>
        <p:nvPicPr>
          <p:cNvPr id="18434" name="Picture 2" descr="RoboCup Federation official website">
            <a:extLst>
              <a:ext uri="{FF2B5EF4-FFF2-40B4-BE49-F238E27FC236}">
                <a16:creationId xmlns:a16="http://schemas.microsoft.com/office/drawing/2014/main" id="{C1A39325-6184-4582-A20F-0E0710FA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68" y="1354257"/>
            <a:ext cx="14573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obocup2023">
            <a:extLst>
              <a:ext uri="{FF2B5EF4-FFF2-40B4-BE49-F238E27FC236}">
                <a16:creationId xmlns:a16="http://schemas.microsoft.com/office/drawing/2014/main" id="{CDDCC6DF-15C9-4C04-A912-AF687536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068" y="2449552"/>
            <a:ext cx="2491891" cy="170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RoboCup – Hwa Chong Robotics">
            <a:extLst>
              <a:ext uri="{FF2B5EF4-FFF2-40B4-BE49-F238E27FC236}">
                <a16:creationId xmlns:a16="http://schemas.microsoft.com/office/drawing/2014/main" id="{22111A59-4028-40F0-B6AB-0625AAD9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05" y="2452908"/>
            <a:ext cx="2551019" cy="1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A screenshot of half field offense in the 2D soccer simulation league.... |  Download Scientific Diagram">
            <a:extLst>
              <a:ext uri="{FF2B5EF4-FFF2-40B4-BE49-F238E27FC236}">
                <a16:creationId xmlns:a16="http://schemas.microsoft.com/office/drawing/2014/main" id="{689B9FBF-CE36-4AA5-AE39-87104FD6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60" y="2420479"/>
            <a:ext cx="2409542" cy="180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مقدمه – حالت </a:t>
            </a:r>
            <a:r>
              <a:rPr lang="fa-IR" sz="5400" dirty="0" err="1">
                <a:solidFill>
                  <a:schemeClr val="accent6"/>
                </a:solidFill>
                <a:cs typeface="B Nazanin" panose="00000400000000000000" pitchFamily="2" charset="-78"/>
              </a:rPr>
              <a:t>پنالتی</a:t>
            </a:r>
            <a:endParaRPr sz="5400" dirty="0"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639219" y="1480406"/>
            <a:ext cx="6955089" cy="468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در حالت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پنالتی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شبیه‌ساز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عامل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می‌تواند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چند ضربه به توپ بزند.</a:t>
            </a:r>
            <a:endParaRPr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68036" y="1308836"/>
            <a:ext cx="939800" cy="939800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88446" y="2407194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Google Shape;398;p43">
            <a:extLst>
              <a:ext uri="{FF2B5EF4-FFF2-40B4-BE49-F238E27FC236}">
                <a16:creationId xmlns:a16="http://schemas.microsoft.com/office/drawing/2014/main" id="{9350D387-FA21-4E41-AF07-C773A89FB33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A7B72-CE31-498D-B382-24A460A83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61" y="2274438"/>
            <a:ext cx="4375189" cy="2698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C744D-0637-4F8C-A01D-D53425D77AB3}"/>
              </a:ext>
            </a:extLst>
          </p:cNvPr>
          <p:cNvSpPr txBox="1"/>
          <p:nvPr/>
        </p:nvSpPr>
        <p:spPr>
          <a:xfrm>
            <a:off x="5532120" y="2274438"/>
            <a:ext cx="3420964" cy="237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Google Shape;92;p19">
            <a:extLst>
              <a:ext uri="{FF2B5EF4-FFF2-40B4-BE49-F238E27FC236}">
                <a16:creationId xmlns:a16="http://schemas.microsoft.com/office/drawing/2014/main" id="{5D689AB2-CEE0-4324-972C-558C5D1B008C}"/>
              </a:ext>
            </a:extLst>
          </p:cNvPr>
          <p:cNvSpPr txBox="1">
            <a:spLocks/>
          </p:cNvSpPr>
          <p:nvPr/>
        </p:nvSpPr>
        <p:spPr>
          <a:xfrm>
            <a:off x="5654132" y="2001210"/>
            <a:ext cx="2940176" cy="190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r" rtl="1"/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ویژگی‌های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محیط:</a:t>
            </a: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قسمت‌های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کوتاه و متناهی</a:t>
            </a: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تکرارپذیر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تک‌عامله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پیچیده به علت هوشمندی حریف</a:t>
            </a:r>
          </a:p>
          <a:p>
            <a:pPr marL="342900" indent="-342900" algn="r" rtl="1">
              <a:buFontTx/>
              <a:buChar char="-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834084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 مقدمه – اهداف انجام پروژه</a:t>
            </a:r>
            <a:endParaRPr sz="5400" dirty="0"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639219" y="1480406"/>
            <a:ext cx="6955089" cy="21433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ایجاد یک زیرساخت استاندارد برای یادگیری تقویتی در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شبیه‌سازی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فوتبال</a:t>
            </a: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بررسی عملکرد چندین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الگوریتم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در محیط پیچیده</a:t>
            </a: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بررسی تاثیر تغییر فضای عمل در عملکرد</a:t>
            </a:r>
          </a:p>
          <a:p>
            <a:pPr marL="342900" indent="-342900" algn="r" rtl="1"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بررسی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تعمیم‌پذیری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عملکرد مقابل عوامل سایر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تیم‌ها</a:t>
            </a: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268036" y="1308836"/>
            <a:ext cx="939800" cy="939800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188446" y="2407194"/>
            <a:ext cx="467741" cy="467741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Google Shape;398;p43">
            <a:extLst>
              <a:ext uri="{FF2B5EF4-FFF2-40B4-BE49-F238E27FC236}">
                <a16:creationId xmlns:a16="http://schemas.microsoft.com/office/drawing/2014/main" id="{9350D387-FA21-4E41-AF07-C773A89FB33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۷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C744D-0637-4F8C-A01D-D53425D77AB3}"/>
              </a:ext>
            </a:extLst>
          </p:cNvPr>
          <p:cNvSpPr txBox="1"/>
          <p:nvPr/>
        </p:nvSpPr>
        <p:spPr>
          <a:xfrm>
            <a:off x="5532120" y="2274438"/>
            <a:ext cx="3420964" cy="237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Google Shape;92;p19">
            <a:extLst>
              <a:ext uri="{FF2B5EF4-FFF2-40B4-BE49-F238E27FC236}">
                <a16:creationId xmlns:a16="http://schemas.microsoft.com/office/drawing/2014/main" id="{5D689AB2-CEE0-4324-972C-558C5D1B008C}"/>
              </a:ext>
            </a:extLst>
          </p:cNvPr>
          <p:cNvSpPr txBox="1">
            <a:spLocks/>
          </p:cNvSpPr>
          <p:nvPr/>
        </p:nvSpPr>
        <p:spPr>
          <a:xfrm>
            <a:off x="5654132" y="2001210"/>
            <a:ext cx="2940176" cy="190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None/>
              <a:defRPr sz="16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Light"/>
              <a:buNone/>
              <a:defRPr sz="3000" b="0" i="0" u="none" strike="noStrike" cap="none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342900" indent="-342900" algn="r" rtl="1">
              <a:buFontTx/>
              <a:buChar char="-"/>
            </a:pPr>
            <a:endParaRPr lang="fa-IR" sz="2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3598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6E4FA-34BB-419C-94CA-09942355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معرفی لیگ</a:t>
            </a:r>
            <a:br>
              <a:rPr lang="fa-IR" dirty="0">
                <a:cs typeface="B Nazanin" panose="00000400000000000000" pitchFamily="2" charset="-78"/>
              </a:rPr>
            </a:br>
            <a:r>
              <a:rPr lang="fa-IR" dirty="0" err="1">
                <a:solidFill>
                  <a:schemeClr val="accent6"/>
                </a:solidFill>
                <a:cs typeface="B Nazanin" panose="00000400000000000000" pitchFamily="2" charset="-78"/>
              </a:rPr>
              <a:t>شبیه‌ساز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 err="1">
                <a:solidFill>
                  <a:schemeClr val="accent6"/>
                </a:solidFill>
                <a:cs typeface="B Nazanin" panose="00000400000000000000" pitchFamily="2" charset="-78"/>
              </a:rPr>
              <a:t>دوبعدی</a:t>
            </a:r>
            <a:r>
              <a:rPr lang="fa-IR" dirty="0">
                <a:solidFill>
                  <a:schemeClr val="accent6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فوتبال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1D6-0C5F-4F82-8A98-83622B345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معرفی لیگ و قوانین آن</a:t>
            </a:r>
          </a:p>
          <a:p>
            <a:pPr algn="r" rtl="1">
              <a:buClr>
                <a:schemeClr val="accent6"/>
              </a:buClr>
            </a:pPr>
            <a:r>
              <a:rPr lang="fa-IR" dirty="0">
                <a:cs typeface="B Nazanin" panose="00000400000000000000" pitchFamily="2" charset="-78"/>
              </a:rPr>
              <a:t>معرفی کد پایه </a:t>
            </a:r>
            <a:r>
              <a:rPr lang="fa-IR" dirty="0" err="1">
                <a:cs typeface="B Nazanin" panose="00000400000000000000" pitchFamily="2" charset="-78"/>
              </a:rPr>
              <a:t>ایجنت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Clr>
                <a:schemeClr val="accent6"/>
              </a:buClr>
            </a:pPr>
            <a:r>
              <a:rPr lang="fa-IR" dirty="0" err="1">
                <a:cs typeface="B Nazanin" panose="00000400000000000000" pitchFamily="2" charset="-78"/>
              </a:rPr>
              <a:t>سطح‌بندی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رفتار‌های</a:t>
            </a:r>
            <a:r>
              <a:rPr lang="fa-IR" dirty="0">
                <a:cs typeface="B Nazanin" panose="00000400000000000000" pitchFamily="2" charset="-78"/>
              </a:rPr>
              <a:t> ممکن</a:t>
            </a:r>
          </a:p>
          <a:p>
            <a:pPr algn="r" rtl="1">
              <a:buClr>
                <a:schemeClr val="accent6"/>
              </a:buClr>
            </a:pPr>
            <a:r>
              <a:rPr lang="fa-IR" dirty="0" err="1">
                <a:cs typeface="B Nazanin" panose="00000400000000000000" pitchFamily="2" charset="-78"/>
              </a:rPr>
              <a:t>سرمربی</a:t>
            </a:r>
            <a:r>
              <a:rPr lang="fa-IR" dirty="0">
                <a:cs typeface="B Nazanin" panose="00000400000000000000" pitchFamily="2" charset="-78"/>
              </a:rPr>
              <a:t> تمرینی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552F3-C2AD-4055-877C-A671CB8D7D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/>
              <a:t>۸</a:t>
            </a:r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11360-BAD1-454E-B27B-F02E0154D4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695" y="2438416"/>
            <a:ext cx="2628835" cy="26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ctrTitle"/>
          </p:nvPr>
        </p:nvSpPr>
        <p:spPr>
          <a:xfrm>
            <a:off x="2001400" y="-178764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solidFill>
                  <a:schemeClr val="accent6"/>
                </a:solidFill>
                <a:cs typeface="B Nazanin" panose="00000400000000000000" pitchFamily="2" charset="-78"/>
              </a:rPr>
              <a:t>معرفی لیگ و قوانین</a:t>
            </a:r>
            <a:endParaRPr sz="54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1849234" y="1480406"/>
            <a:ext cx="7103851" cy="2330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بازی از ۶۰۰۰ گام گسسته تشکیل شده که هر کدام ۱۰۰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میلی‌ثانیه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زمان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می‌برد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سرور مسابقات در هر گام، اطلاعات دید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بازیکن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را در راستای گردن‌ ارسال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می‌کند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عامل تا پایان گام زمان دارد تا تصمیم خود را بفرستد.</a:t>
            </a:r>
          </a:p>
          <a:p>
            <a:pPr marL="342900" lvl="0" indent="-342900" algn="r" rt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90000"/>
              <a:buFont typeface="Wingdings" panose="05000000000000000000" pitchFamily="2" charset="2"/>
              <a:buChar char="v"/>
            </a:pP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عمل‌های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 ممکن: چرخش بدن، چرخش گردن، حرکت بدن، ضربه به توپ، </a:t>
            </a:r>
            <a:r>
              <a:rPr lang="fa-IR" sz="2000" dirty="0" err="1">
                <a:solidFill>
                  <a:schemeClr val="bg1"/>
                </a:solidFill>
                <a:cs typeface="B Nazanin" panose="00000400000000000000" pitchFamily="2" charset="-78"/>
              </a:rPr>
              <a:t>تکل</a:t>
            </a:r>
            <a:r>
              <a:rPr lang="fa-IR" sz="2000" dirty="0">
                <a:solidFill>
                  <a:schemeClr val="bg1"/>
                </a:solidFill>
                <a:cs typeface="B Nazanin" panose="00000400000000000000" pitchFamily="2" charset="-78"/>
              </a:rPr>
              <a:t>، گرفتن.</a:t>
            </a:r>
          </a:p>
        </p:txBody>
      </p:sp>
      <p:grpSp>
        <p:nvGrpSpPr>
          <p:cNvPr id="19" name="Google Shape;401;p43">
            <a:extLst>
              <a:ext uri="{FF2B5EF4-FFF2-40B4-BE49-F238E27FC236}">
                <a16:creationId xmlns:a16="http://schemas.microsoft.com/office/drawing/2014/main" id="{941D92C0-98B1-4F22-823B-3DB70A24CAC0}"/>
              </a:ext>
            </a:extLst>
          </p:cNvPr>
          <p:cNvGrpSpPr/>
          <p:nvPr/>
        </p:nvGrpSpPr>
        <p:grpSpPr>
          <a:xfrm>
            <a:off x="198877" y="1271843"/>
            <a:ext cx="446872" cy="446872"/>
            <a:chOff x="1855667" y="1772729"/>
            <a:chExt cx="334744" cy="334744"/>
          </a:xfrm>
        </p:grpSpPr>
        <p:sp>
          <p:nvSpPr>
            <p:cNvPr id="20" name="Google Shape;402;p43">
              <a:extLst>
                <a:ext uri="{FF2B5EF4-FFF2-40B4-BE49-F238E27FC236}">
                  <a16:creationId xmlns:a16="http://schemas.microsoft.com/office/drawing/2014/main" id="{E2A1B507-8637-4079-894B-83EE826985FD}"/>
                </a:ext>
              </a:extLst>
            </p:cNvPr>
            <p:cNvSpPr/>
            <p:nvPr/>
          </p:nvSpPr>
          <p:spPr>
            <a:xfrm rot="13396737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" name="Google Shape;403;p43">
              <a:extLst>
                <a:ext uri="{FF2B5EF4-FFF2-40B4-BE49-F238E27FC236}">
                  <a16:creationId xmlns:a16="http://schemas.microsoft.com/office/drawing/2014/main" id="{38B77B61-A32A-4BB8-B7F8-FECFB5884F14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۱</a:t>
              </a:r>
              <a:endParaRPr dirty="0">
                <a:solidFill>
                  <a:schemeClr val="accent3"/>
                </a:solidFill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2" name="Google Shape;404;p43">
            <a:extLst>
              <a:ext uri="{FF2B5EF4-FFF2-40B4-BE49-F238E27FC236}">
                <a16:creationId xmlns:a16="http://schemas.microsoft.com/office/drawing/2014/main" id="{C7A19068-E38B-477F-A692-EB19366E913A}"/>
              </a:ext>
            </a:extLst>
          </p:cNvPr>
          <p:cNvGrpSpPr/>
          <p:nvPr/>
        </p:nvGrpSpPr>
        <p:grpSpPr>
          <a:xfrm>
            <a:off x="197192" y="2947653"/>
            <a:ext cx="450248" cy="450248"/>
            <a:chOff x="3883742" y="1772729"/>
            <a:chExt cx="334744" cy="334744"/>
          </a:xfrm>
        </p:grpSpPr>
        <p:sp>
          <p:nvSpPr>
            <p:cNvPr id="23" name="Google Shape;405;p43">
              <a:extLst>
                <a:ext uri="{FF2B5EF4-FFF2-40B4-BE49-F238E27FC236}">
                  <a16:creationId xmlns:a16="http://schemas.microsoft.com/office/drawing/2014/main" id="{6F900005-1067-43BA-8A36-F3632A6B49F6}"/>
                </a:ext>
              </a:extLst>
            </p:cNvPr>
            <p:cNvSpPr/>
            <p:nvPr/>
          </p:nvSpPr>
          <p:spPr>
            <a:xfrm rot="13729745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Google Shape;406;p43">
              <a:extLst>
                <a:ext uri="{FF2B5EF4-FFF2-40B4-BE49-F238E27FC236}">
                  <a16:creationId xmlns:a16="http://schemas.microsoft.com/office/drawing/2014/main" id="{86892E5B-6D57-4D06-B601-65F4A9B963F1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۳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5" name="Google Shape;407;p43">
            <a:extLst>
              <a:ext uri="{FF2B5EF4-FFF2-40B4-BE49-F238E27FC236}">
                <a16:creationId xmlns:a16="http://schemas.microsoft.com/office/drawing/2014/main" id="{31B7A55B-9159-4CCA-BE76-BDC54BBA4550}"/>
              </a:ext>
            </a:extLst>
          </p:cNvPr>
          <p:cNvGrpSpPr/>
          <p:nvPr/>
        </p:nvGrpSpPr>
        <p:grpSpPr>
          <a:xfrm>
            <a:off x="198923" y="3998879"/>
            <a:ext cx="446782" cy="446782"/>
            <a:chOff x="5911817" y="1772729"/>
            <a:chExt cx="334744" cy="334744"/>
          </a:xfrm>
        </p:grpSpPr>
        <p:sp>
          <p:nvSpPr>
            <p:cNvPr id="26" name="Google Shape;408;p43">
              <a:extLst>
                <a:ext uri="{FF2B5EF4-FFF2-40B4-BE49-F238E27FC236}">
                  <a16:creationId xmlns:a16="http://schemas.microsoft.com/office/drawing/2014/main" id="{AB87FA5F-2BCE-43BA-81EF-E7C48369190C}"/>
                </a:ext>
              </a:extLst>
            </p:cNvPr>
            <p:cNvSpPr/>
            <p:nvPr/>
          </p:nvSpPr>
          <p:spPr>
            <a:xfrm rot="13650183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409;p43">
              <a:extLst>
                <a:ext uri="{FF2B5EF4-FFF2-40B4-BE49-F238E27FC236}">
                  <a16:creationId xmlns:a16="http://schemas.microsoft.com/office/drawing/2014/main" id="{07B25D68-E0FE-423C-BD48-E63BB4244AD8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۵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28" name="Google Shape;410;p43">
            <a:extLst>
              <a:ext uri="{FF2B5EF4-FFF2-40B4-BE49-F238E27FC236}">
                <a16:creationId xmlns:a16="http://schemas.microsoft.com/office/drawing/2014/main" id="{FA0F0965-F9EF-4D02-90DD-D0CF8C0E15A0}"/>
              </a:ext>
            </a:extLst>
          </p:cNvPr>
          <p:cNvGrpSpPr/>
          <p:nvPr/>
        </p:nvGrpSpPr>
        <p:grpSpPr>
          <a:xfrm>
            <a:off x="188443" y="4495136"/>
            <a:ext cx="467741" cy="467741"/>
            <a:chOff x="6950142" y="3645628"/>
            <a:chExt cx="334744" cy="334744"/>
          </a:xfrm>
        </p:grpSpPr>
        <p:sp>
          <p:nvSpPr>
            <p:cNvPr id="29" name="Google Shape;411;p43">
              <a:extLst>
                <a:ext uri="{FF2B5EF4-FFF2-40B4-BE49-F238E27FC236}">
                  <a16:creationId xmlns:a16="http://schemas.microsoft.com/office/drawing/2014/main" id="{E680C44D-68BE-47ED-92D3-EC805BB8CD4E}"/>
                </a:ext>
              </a:extLst>
            </p:cNvPr>
            <p:cNvSpPr/>
            <p:nvPr/>
          </p:nvSpPr>
          <p:spPr>
            <a:xfrm rot="13668806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" name="Google Shape;412;p43">
              <a:extLst>
                <a:ext uri="{FF2B5EF4-FFF2-40B4-BE49-F238E27FC236}">
                  <a16:creationId xmlns:a16="http://schemas.microsoft.com/office/drawing/2014/main" id="{9A7050E1-1A4B-4CB1-93A9-14C57B528CCC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۶</a:t>
              </a:r>
              <a:endParaRPr sz="1600"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1" name="Google Shape;413;p43">
            <a:extLst>
              <a:ext uri="{FF2B5EF4-FFF2-40B4-BE49-F238E27FC236}">
                <a16:creationId xmlns:a16="http://schemas.microsoft.com/office/drawing/2014/main" id="{B7F23307-237A-4F24-A7FA-26967D2CE7FF}"/>
              </a:ext>
            </a:extLst>
          </p:cNvPr>
          <p:cNvGrpSpPr/>
          <p:nvPr/>
        </p:nvGrpSpPr>
        <p:grpSpPr>
          <a:xfrm>
            <a:off x="188444" y="3474428"/>
            <a:ext cx="467741" cy="467741"/>
            <a:chOff x="4922067" y="3645628"/>
            <a:chExt cx="334744" cy="334744"/>
          </a:xfrm>
        </p:grpSpPr>
        <p:sp>
          <p:nvSpPr>
            <p:cNvPr id="32" name="Google Shape;414;p43">
              <a:extLst>
                <a:ext uri="{FF2B5EF4-FFF2-40B4-BE49-F238E27FC236}">
                  <a16:creationId xmlns:a16="http://schemas.microsoft.com/office/drawing/2014/main" id="{E235BA08-90CF-490A-9F69-11F0F9AFF746}"/>
                </a:ext>
              </a:extLst>
            </p:cNvPr>
            <p:cNvSpPr/>
            <p:nvPr/>
          </p:nvSpPr>
          <p:spPr>
            <a:xfrm rot="13562971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415;p43">
              <a:extLst>
                <a:ext uri="{FF2B5EF4-FFF2-40B4-BE49-F238E27FC236}">
                  <a16:creationId xmlns:a16="http://schemas.microsoft.com/office/drawing/2014/main" id="{7CB2C49D-0B16-4270-BDDA-57C66AB8CA32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dk2"/>
                  </a:solidFill>
                  <a:latin typeface="Montserrat"/>
                  <a:ea typeface="Montserrat"/>
                  <a:cs typeface="B Nazanin" panose="00000400000000000000" pitchFamily="2" charset="-78"/>
                  <a:sym typeface="Montserrat"/>
                </a:rPr>
                <a:t>۴</a:t>
              </a:r>
              <a:endParaRPr dirty="0">
                <a:solidFill>
                  <a:schemeClr val="dk2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endParaRPr>
            </a:p>
          </p:txBody>
        </p:sp>
      </p:grpSp>
      <p:grpSp>
        <p:nvGrpSpPr>
          <p:cNvPr id="34" name="Google Shape;416;p43">
            <a:extLst>
              <a:ext uri="{FF2B5EF4-FFF2-40B4-BE49-F238E27FC236}">
                <a16:creationId xmlns:a16="http://schemas.microsoft.com/office/drawing/2014/main" id="{E134152D-DF5E-4D4A-9BB2-81C1803B1824}"/>
              </a:ext>
            </a:extLst>
          </p:cNvPr>
          <p:cNvGrpSpPr/>
          <p:nvPr/>
        </p:nvGrpSpPr>
        <p:grpSpPr>
          <a:xfrm>
            <a:off x="328624" y="1864321"/>
            <a:ext cx="955922" cy="955922"/>
            <a:chOff x="2893992" y="3645628"/>
            <a:chExt cx="334744" cy="334744"/>
          </a:xfrm>
        </p:grpSpPr>
        <p:sp>
          <p:nvSpPr>
            <p:cNvPr id="35" name="Google Shape;417;p43">
              <a:extLst>
                <a:ext uri="{FF2B5EF4-FFF2-40B4-BE49-F238E27FC236}">
                  <a16:creationId xmlns:a16="http://schemas.microsoft.com/office/drawing/2014/main" id="{A5214854-B0B7-4CAD-8E89-07E640B41649}"/>
                </a:ext>
              </a:extLst>
            </p:cNvPr>
            <p:cNvSpPr/>
            <p:nvPr/>
          </p:nvSpPr>
          <p:spPr>
            <a:xfrm rot="13749701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" name="Google Shape;418;p43">
              <a:extLst>
                <a:ext uri="{FF2B5EF4-FFF2-40B4-BE49-F238E27FC236}">
                  <a16:creationId xmlns:a16="http://schemas.microsoft.com/office/drawing/2014/main" id="{160E4A72-4CA6-48D0-9CAA-940DF291C57A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dirty="0">
                  <a:solidFill>
                    <a:schemeClr val="accent3"/>
                  </a:solidFill>
                  <a:cs typeface="B Nazanin" panose="00000400000000000000" pitchFamily="2" charset="-78"/>
                  <a:sym typeface="Montserrat"/>
                </a:rPr>
                <a:t>۲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A2D279-A397-4D6F-B1B0-37638B9D5E56}"/>
              </a:ext>
            </a:extLst>
          </p:cNvPr>
          <p:cNvCxnSpPr/>
          <p:nvPr/>
        </p:nvCxnSpPr>
        <p:spPr>
          <a:xfrm>
            <a:off x="73696" y="1126236"/>
            <a:ext cx="9144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Google Shape;398;p43">
            <a:extLst>
              <a:ext uri="{FF2B5EF4-FFF2-40B4-BE49-F238E27FC236}">
                <a16:creationId xmlns:a16="http://schemas.microsoft.com/office/drawing/2014/main" id="{93E847D9-975B-4E41-8FDA-3FE4669F7393}"/>
              </a:ext>
            </a:extLst>
          </p:cNvPr>
          <p:cNvSpPr txBox="1">
            <a:spLocks/>
          </p:cNvSpPr>
          <p:nvPr/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1600" dirty="0">
                <a:solidFill>
                  <a:schemeClr val="bg2"/>
                </a:solidFill>
                <a:cs typeface="B Nazanin" panose="00000400000000000000" pitchFamily="2" charset="-78"/>
              </a:rPr>
              <a:t>۹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859CE2-C793-401B-809C-62A4E0E8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76" y="3016439"/>
            <a:ext cx="2766430" cy="2002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5E90B-8CA5-4066-8DDF-99A13D94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167" y="2932965"/>
            <a:ext cx="3244543" cy="21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710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6060</TotalTime>
  <Words>1847</Words>
  <Application>Microsoft Office PowerPoint</Application>
  <PresentationFormat>On-screen Show (16:9)</PresentationFormat>
  <Paragraphs>510</Paragraphs>
  <Slides>41</Slides>
  <Notes>31</Notes>
  <HiddenSlides>4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DM Serif Display</vt:lpstr>
      <vt:lpstr>Cambria Math</vt:lpstr>
      <vt:lpstr>Quicksand</vt:lpstr>
      <vt:lpstr>Wingdings</vt:lpstr>
      <vt:lpstr>Montserrat</vt:lpstr>
      <vt:lpstr>Calibri</vt:lpstr>
      <vt:lpstr>Montserrat Light</vt:lpstr>
      <vt:lpstr>Arial</vt:lpstr>
      <vt:lpstr>Mutius template</vt:lpstr>
      <vt:lpstr>استفاده از يادگيري تقويتي براي گل زدن در موقعيت تک به تک در فوتبال </vt:lpstr>
      <vt:lpstr>اهداف ارائه</vt:lpstr>
      <vt:lpstr>سیر ارائه</vt:lpstr>
      <vt:lpstr>مقدمه</vt:lpstr>
      <vt:lpstr> مقدمه – ربوکاپ</vt:lpstr>
      <vt:lpstr> مقدمه – حالت پنالتی</vt:lpstr>
      <vt:lpstr> مقدمه – اهداف انجام پروژه</vt:lpstr>
      <vt:lpstr>معرفی لیگ شبیه‌ساز دوبعدی فوتبال</vt:lpstr>
      <vt:lpstr>معرفی لیگ و قوانین</vt:lpstr>
      <vt:lpstr>کد پایه ایجنت</vt:lpstr>
      <vt:lpstr>سطح‌های رفتاری کد پایه</vt:lpstr>
      <vt:lpstr>حالت دید کامل</vt:lpstr>
      <vt:lpstr>سرمربی تمرینی</vt:lpstr>
      <vt:lpstr>مروری بر یادگیری تقویتی</vt:lpstr>
      <vt:lpstr>فرآیند تصمیم‌گیری مارکوف</vt:lpstr>
      <vt:lpstr>یادگیری تقویتی عمیق</vt:lpstr>
      <vt:lpstr>یادگیری تقویتی عمیق</vt:lpstr>
      <vt:lpstr>پیاده‌سازی محیط یادگیری</vt:lpstr>
      <vt:lpstr>راه حل‌های پیشین</vt:lpstr>
      <vt:lpstr>محیط جیم</vt:lpstr>
      <vt:lpstr>محیط جیم</vt:lpstr>
      <vt:lpstr>کد پایه جی‌آر‌پی‌سی</vt:lpstr>
      <vt:lpstr> ادغام با محیط جیم</vt:lpstr>
      <vt:lpstr> ادغام با محیط جیم</vt:lpstr>
      <vt:lpstr>محاسبه پاداش</vt:lpstr>
      <vt:lpstr>طراحی پاداش</vt:lpstr>
      <vt:lpstr>فضای حالت</vt:lpstr>
      <vt:lpstr>فضای عمل</vt:lpstr>
      <vt:lpstr>آزمایش‌ها و نتایج</vt:lpstr>
      <vt:lpstr>نتایج الگوریتم‌ها</vt:lpstr>
      <vt:lpstr>نتایج الگوریتم‌ها</vt:lpstr>
      <vt:lpstr>جدا‌سازی عمل دریبل و شوت</vt:lpstr>
      <vt:lpstr>تغییر گسسته‌سازی</vt:lpstr>
      <vt:lpstr>یادگیری یا حفظ کردن؟</vt:lpstr>
      <vt:lpstr>بررسی تعمیم‌پذیری</vt:lpstr>
      <vt:lpstr>جمع‌بندی و پیشنهادات</vt:lpstr>
      <vt:lpstr>جمع‌بندی</vt:lpstr>
      <vt:lpstr>کار‌های آتی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استفاده از يادگيري تقويتي براي گل زدن در موقعيت تک به تک در فوتبال</dc:title>
  <dc:creator>arad fir</dc:creator>
  <cp:lastModifiedBy>aradf</cp:lastModifiedBy>
  <cp:revision>89</cp:revision>
  <dcterms:modified xsi:type="dcterms:W3CDTF">2024-04-22T06:38:24Z</dcterms:modified>
</cp:coreProperties>
</file>